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20.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21.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22.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3.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24.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6.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7.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8.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29.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30.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1.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2.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3.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34.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5.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36.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37.xml" ContentType="application/vnd.openxmlformats-officedocument.theme+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38.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3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40.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41.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42.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43.xml" ContentType="application/vnd.openxmlformats-officedocument.theme+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44.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45.xml" ContentType="application/vnd.openxmlformats-officedocument.theme+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46.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theme/theme47.xml" ContentType="application/vnd.openxmlformats-officedocument.theme+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48.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49.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theme/theme50.xml" ContentType="application/vnd.openxmlformats-officedocument.theme+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51.xml" ContentType="application/vnd.openxmlformats-officedocument.theme+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theme/theme52.xml" ContentType="application/vnd.openxmlformats-officedocument.theme+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theme/theme53.xml" ContentType="application/vnd.openxmlformats-officedocument.theme+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theme/theme54.xml" ContentType="application/vnd.openxmlformats-officedocument.theme+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55.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theme/theme56.xml" ContentType="application/vnd.openxmlformats-officedocument.theme+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theme/theme57.xml" ContentType="application/vnd.openxmlformats-officedocument.theme+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theme/theme58.xml" ContentType="application/vnd.openxmlformats-officedocument.theme+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59.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theme/theme60.xml" ContentType="application/vnd.openxmlformats-officedocument.theme+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theme/theme61.xml" ContentType="application/vnd.openxmlformats-officedocument.theme+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theme/theme62.xml" ContentType="application/vnd.openxmlformats-officedocument.theme+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theme/theme63.xml" ContentType="application/vnd.openxmlformats-officedocument.theme+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theme/theme64.xml" ContentType="application/vnd.openxmlformats-officedocument.theme+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theme/theme65.xml" ContentType="application/vnd.openxmlformats-officedocument.theme+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6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theme/theme67.xml" ContentType="application/vnd.openxmlformats-officedocument.theme+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theme/theme68.xml" ContentType="application/vnd.openxmlformats-officedocument.theme+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theme/theme69.xml" ContentType="application/vnd.openxmlformats-officedocument.theme+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theme/theme70.xml" ContentType="application/vnd.openxmlformats-officedocument.theme+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theme/theme71.xml" ContentType="application/vnd.openxmlformats-officedocument.theme+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theme/theme72.xml" ContentType="application/vnd.openxmlformats-officedocument.theme+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theme/theme73.xml" ContentType="application/vnd.openxmlformats-officedocument.theme+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theme/theme74.xml" ContentType="application/vnd.openxmlformats-officedocument.theme+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theme/theme75.xml" ContentType="application/vnd.openxmlformats-officedocument.theme+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theme/theme76.xml" ContentType="application/vnd.openxmlformats-officedocument.theme+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theme/theme77.xml" ContentType="application/vnd.openxmlformats-officedocument.theme+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theme/theme78.xml" ContentType="application/vnd.openxmlformats-officedocument.theme+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theme/theme79.xml" ContentType="application/vnd.openxmlformats-officedocument.theme+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theme/theme80.xml" ContentType="application/vnd.openxmlformats-officedocument.theme+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theme/theme81.xml" ContentType="application/vnd.openxmlformats-officedocument.theme+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theme/theme82.xml" ContentType="application/vnd.openxmlformats-officedocument.theme+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theme/theme83.xml" ContentType="application/vnd.openxmlformats-officedocument.theme+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theme/theme84.xml" ContentType="application/vnd.openxmlformats-officedocument.theme+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theme/theme85.xml" ContentType="application/vnd.openxmlformats-officedocument.theme+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theme/theme86.xml" ContentType="application/vnd.openxmlformats-officedocument.theme+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theme/theme87.xml" ContentType="application/vnd.openxmlformats-officedocument.theme+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theme/theme88.xml" ContentType="application/vnd.openxmlformats-officedocument.theme+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theme/theme89.xml" ContentType="application/vnd.openxmlformats-officedocument.theme+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theme/theme90.xml" ContentType="application/vnd.openxmlformats-officedocument.theme+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theme/theme91.xml" ContentType="application/vnd.openxmlformats-officedocument.theme+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theme/theme92.xml" ContentType="application/vnd.openxmlformats-officedocument.theme+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theme/theme93.xml" ContentType="application/vnd.openxmlformats-officedocument.theme+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theme/theme94.xml" ContentType="application/vnd.openxmlformats-officedocument.theme+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theme/theme95.xml" ContentType="application/vnd.openxmlformats-officedocument.theme+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theme/theme96.xml" ContentType="application/vnd.openxmlformats-officedocument.theme+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theme/theme97.xml" ContentType="application/vnd.openxmlformats-officedocument.theme+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theme/theme98.xml" ContentType="application/vnd.openxmlformats-officedocument.theme+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theme/theme99.xml" ContentType="application/vnd.openxmlformats-officedocument.theme+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theme/theme100.xml" ContentType="application/vnd.openxmlformats-officedocument.theme+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theme/theme101.xml" ContentType="application/vnd.openxmlformats-officedocument.theme+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theme/theme102.xml" ContentType="application/vnd.openxmlformats-officedocument.theme+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theme/theme103.xml" ContentType="application/vnd.openxmlformats-officedocument.theme+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theme/theme104.xml" ContentType="application/vnd.openxmlformats-officedocument.theme+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theme/theme105.xml" ContentType="application/vnd.openxmlformats-officedocument.theme+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theme/theme106.xml" ContentType="application/vnd.openxmlformats-officedocument.theme+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theme/theme107.xml" ContentType="application/vnd.openxmlformats-officedocument.theme+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theme/theme108.xml" ContentType="application/vnd.openxmlformats-officedocument.theme+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theme/theme109.xml" ContentType="application/vnd.openxmlformats-officedocument.theme+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theme/theme110.xml" ContentType="application/vnd.openxmlformats-officedocument.theme+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theme/theme111.xml" ContentType="application/vnd.openxmlformats-officedocument.theme+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theme/theme112.xml" ContentType="application/vnd.openxmlformats-officedocument.theme+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theme/theme113.xml" ContentType="application/vnd.openxmlformats-officedocument.theme+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theme/theme114.xml" ContentType="application/vnd.openxmlformats-officedocument.theme+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theme/theme115.xml" ContentType="application/vnd.openxmlformats-officedocument.theme+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theme/theme116.xml" ContentType="application/vnd.openxmlformats-officedocument.theme+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theme/theme117.xml" ContentType="application/vnd.openxmlformats-officedocument.theme+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theme/theme118.xml" ContentType="application/vnd.openxmlformats-officedocument.theme+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theme/theme119.xml" ContentType="application/vnd.openxmlformats-officedocument.theme+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theme/theme120.xml" ContentType="application/vnd.openxmlformats-officedocument.theme+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theme/theme121.xml" ContentType="application/vnd.openxmlformats-officedocument.theme+xml"/>
  <Override PartName="/ppt/theme/theme12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2" r:id="rId1"/>
    <p:sldMasterId id="2147483773" r:id="rId2"/>
    <p:sldMasterId id="2147483774" r:id="rId3"/>
    <p:sldMasterId id="2147483775" r:id="rId4"/>
    <p:sldMasterId id="2147483776" r:id="rId5"/>
    <p:sldMasterId id="2147483777" r:id="rId6"/>
    <p:sldMasterId id="2147483778" r:id="rId7"/>
    <p:sldMasterId id="2147483779" r:id="rId8"/>
    <p:sldMasterId id="2147483780" r:id="rId9"/>
    <p:sldMasterId id="2147483781" r:id="rId10"/>
    <p:sldMasterId id="2147483782" r:id="rId11"/>
    <p:sldMasterId id="2147483783" r:id="rId12"/>
    <p:sldMasterId id="2147483784" r:id="rId13"/>
    <p:sldMasterId id="2147483785" r:id="rId14"/>
    <p:sldMasterId id="2147483786" r:id="rId15"/>
    <p:sldMasterId id="2147483787" r:id="rId16"/>
    <p:sldMasterId id="2147483788" r:id="rId17"/>
    <p:sldMasterId id="2147483789" r:id="rId18"/>
    <p:sldMasterId id="2147483790" r:id="rId19"/>
    <p:sldMasterId id="2147483791" r:id="rId20"/>
    <p:sldMasterId id="2147483792" r:id="rId21"/>
    <p:sldMasterId id="2147483793" r:id="rId22"/>
    <p:sldMasterId id="2147483794" r:id="rId23"/>
    <p:sldMasterId id="2147483795" r:id="rId24"/>
    <p:sldMasterId id="2147483796" r:id="rId25"/>
    <p:sldMasterId id="2147483797" r:id="rId26"/>
    <p:sldMasterId id="2147483798" r:id="rId27"/>
    <p:sldMasterId id="2147483799" r:id="rId28"/>
    <p:sldMasterId id="2147483800" r:id="rId29"/>
    <p:sldMasterId id="2147483801" r:id="rId30"/>
    <p:sldMasterId id="2147483802" r:id="rId31"/>
    <p:sldMasterId id="2147483803" r:id="rId32"/>
    <p:sldMasterId id="2147483804" r:id="rId33"/>
    <p:sldMasterId id="2147483805" r:id="rId34"/>
    <p:sldMasterId id="2147483806" r:id="rId35"/>
    <p:sldMasterId id="2147483807" r:id="rId36"/>
    <p:sldMasterId id="2147483808" r:id="rId37"/>
    <p:sldMasterId id="2147483809" r:id="rId38"/>
    <p:sldMasterId id="2147483810" r:id="rId39"/>
    <p:sldMasterId id="2147483811" r:id="rId40"/>
    <p:sldMasterId id="2147483812" r:id="rId41"/>
    <p:sldMasterId id="2147483813" r:id="rId42"/>
    <p:sldMasterId id="2147483814" r:id="rId43"/>
    <p:sldMasterId id="2147483815" r:id="rId44"/>
    <p:sldMasterId id="2147483816" r:id="rId45"/>
    <p:sldMasterId id="2147483817" r:id="rId46"/>
    <p:sldMasterId id="2147483818" r:id="rId47"/>
    <p:sldMasterId id="2147483819" r:id="rId48"/>
    <p:sldMasterId id="2147483820" r:id="rId49"/>
    <p:sldMasterId id="2147483821" r:id="rId50"/>
    <p:sldMasterId id="2147483822" r:id="rId51"/>
    <p:sldMasterId id="2147483823" r:id="rId52"/>
    <p:sldMasterId id="2147483824" r:id="rId53"/>
    <p:sldMasterId id="2147483825" r:id="rId54"/>
    <p:sldMasterId id="2147483826" r:id="rId55"/>
    <p:sldMasterId id="2147483827" r:id="rId56"/>
    <p:sldMasterId id="2147483828" r:id="rId57"/>
    <p:sldMasterId id="2147483829" r:id="rId58"/>
    <p:sldMasterId id="2147483830" r:id="rId59"/>
    <p:sldMasterId id="2147483831" r:id="rId60"/>
    <p:sldMasterId id="2147483832" r:id="rId61"/>
    <p:sldMasterId id="2147483833" r:id="rId62"/>
    <p:sldMasterId id="2147483834" r:id="rId63"/>
    <p:sldMasterId id="2147483835" r:id="rId64"/>
    <p:sldMasterId id="2147483836" r:id="rId65"/>
    <p:sldMasterId id="2147483837" r:id="rId66"/>
    <p:sldMasterId id="2147483838" r:id="rId67"/>
    <p:sldMasterId id="2147483839" r:id="rId68"/>
    <p:sldMasterId id="2147483840" r:id="rId69"/>
    <p:sldMasterId id="2147483841" r:id="rId70"/>
    <p:sldMasterId id="2147483842" r:id="rId71"/>
    <p:sldMasterId id="2147483843" r:id="rId72"/>
    <p:sldMasterId id="2147483844" r:id="rId73"/>
    <p:sldMasterId id="2147483845" r:id="rId74"/>
    <p:sldMasterId id="2147483846" r:id="rId75"/>
    <p:sldMasterId id="2147483847" r:id="rId76"/>
    <p:sldMasterId id="2147483848" r:id="rId77"/>
    <p:sldMasterId id="2147483849" r:id="rId78"/>
    <p:sldMasterId id="2147483850" r:id="rId79"/>
    <p:sldMasterId id="2147483851" r:id="rId80"/>
    <p:sldMasterId id="2147483852" r:id="rId81"/>
    <p:sldMasterId id="2147483853" r:id="rId82"/>
    <p:sldMasterId id="2147483854" r:id="rId83"/>
    <p:sldMasterId id="2147483855" r:id="rId84"/>
    <p:sldMasterId id="2147483856" r:id="rId85"/>
    <p:sldMasterId id="2147483857" r:id="rId86"/>
    <p:sldMasterId id="2147483858" r:id="rId87"/>
    <p:sldMasterId id="2147483859" r:id="rId88"/>
    <p:sldMasterId id="2147483860" r:id="rId89"/>
    <p:sldMasterId id="2147483861" r:id="rId90"/>
    <p:sldMasterId id="2147483862" r:id="rId91"/>
    <p:sldMasterId id="2147483863" r:id="rId92"/>
    <p:sldMasterId id="2147483864" r:id="rId93"/>
    <p:sldMasterId id="2147483865" r:id="rId94"/>
    <p:sldMasterId id="2147483866" r:id="rId95"/>
    <p:sldMasterId id="2147483867" r:id="rId96"/>
    <p:sldMasterId id="2147483868" r:id="rId97"/>
    <p:sldMasterId id="2147483869" r:id="rId98"/>
    <p:sldMasterId id="2147483870" r:id="rId99"/>
    <p:sldMasterId id="2147483871" r:id="rId100"/>
    <p:sldMasterId id="2147483872" r:id="rId101"/>
    <p:sldMasterId id="2147483873" r:id="rId102"/>
    <p:sldMasterId id="2147483874" r:id="rId103"/>
    <p:sldMasterId id="2147483875" r:id="rId104"/>
    <p:sldMasterId id="2147483876" r:id="rId105"/>
    <p:sldMasterId id="2147483877" r:id="rId106"/>
    <p:sldMasterId id="2147483878" r:id="rId107"/>
    <p:sldMasterId id="2147483879" r:id="rId108"/>
    <p:sldMasterId id="2147483880" r:id="rId109"/>
    <p:sldMasterId id="2147483881" r:id="rId110"/>
    <p:sldMasterId id="2147483882" r:id="rId111"/>
    <p:sldMasterId id="2147483883" r:id="rId112"/>
    <p:sldMasterId id="2147483884" r:id="rId113"/>
    <p:sldMasterId id="2147483885" r:id="rId114"/>
    <p:sldMasterId id="2147483886" r:id="rId115"/>
    <p:sldMasterId id="2147483887" r:id="rId116"/>
    <p:sldMasterId id="2147483888" r:id="rId117"/>
    <p:sldMasterId id="2147483889" r:id="rId118"/>
    <p:sldMasterId id="2147483890" r:id="rId119"/>
    <p:sldMasterId id="2147483891" r:id="rId120"/>
    <p:sldMasterId id="2147483892" r:id="rId121"/>
  </p:sldMasterIdLst>
  <p:notesMasterIdLst>
    <p:notesMasterId r:id="rId177"/>
  </p:notesMasterIdLst>
  <p:sldIdLst>
    <p:sldId id="380" r:id="rId122"/>
    <p:sldId id="487" r:id="rId123"/>
    <p:sldId id="440" r:id="rId124"/>
    <p:sldId id="510" r:id="rId125"/>
    <p:sldId id="511" r:id="rId126"/>
    <p:sldId id="512" r:id="rId127"/>
    <p:sldId id="513" r:id="rId128"/>
    <p:sldId id="441" r:id="rId129"/>
    <p:sldId id="442" r:id="rId130"/>
    <p:sldId id="476" r:id="rId131"/>
    <p:sldId id="477" r:id="rId132"/>
    <p:sldId id="478" r:id="rId133"/>
    <p:sldId id="479" r:id="rId134"/>
    <p:sldId id="480" r:id="rId135"/>
    <p:sldId id="485" r:id="rId136"/>
    <p:sldId id="445" r:id="rId137"/>
    <p:sldId id="481" r:id="rId138"/>
    <p:sldId id="446" r:id="rId139"/>
    <p:sldId id="447" r:id="rId140"/>
    <p:sldId id="486" r:id="rId141"/>
    <p:sldId id="448" r:id="rId142"/>
    <p:sldId id="449" r:id="rId143"/>
    <p:sldId id="451" r:id="rId144"/>
    <p:sldId id="452" r:id="rId145"/>
    <p:sldId id="453" r:id="rId146"/>
    <p:sldId id="454" r:id="rId147"/>
    <p:sldId id="455" r:id="rId148"/>
    <p:sldId id="456" r:id="rId149"/>
    <p:sldId id="457" r:id="rId150"/>
    <p:sldId id="458" r:id="rId151"/>
    <p:sldId id="459" r:id="rId152"/>
    <p:sldId id="460" r:id="rId153"/>
    <p:sldId id="461" r:id="rId154"/>
    <p:sldId id="462" r:id="rId155"/>
    <p:sldId id="463" r:id="rId156"/>
    <p:sldId id="464" r:id="rId157"/>
    <p:sldId id="465" r:id="rId158"/>
    <p:sldId id="466" r:id="rId159"/>
    <p:sldId id="514" r:id="rId160"/>
    <p:sldId id="488" r:id="rId161"/>
    <p:sldId id="489" r:id="rId162"/>
    <p:sldId id="490" r:id="rId163"/>
    <p:sldId id="491" r:id="rId164"/>
    <p:sldId id="492" r:id="rId165"/>
    <p:sldId id="493" r:id="rId166"/>
    <p:sldId id="494" r:id="rId167"/>
    <p:sldId id="495" r:id="rId168"/>
    <p:sldId id="496" r:id="rId169"/>
    <p:sldId id="497" r:id="rId170"/>
    <p:sldId id="498" r:id="rId171"/>
    <p:sldId id="505" r:id="rId172"/>
    <p:sldId id="506" r:id="rId173"/>
    <p:sldId id="507" r:id="rId174"/>
    <p:sldId id="508" r:id="rId175"/>
    <p:sldId id="470" r:id="rId17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ya Leonard" initials="sL" lastIdx="1" clrIdx="0">
    <p:extLst>
      <p:ext uri="{19B8F6BF-5375-455C-9EA6-DF929625EA0E}">
        <p15:presenceInfo xmlns:p15="http://schemas.microsoft.com/office/powerpoint/2012/main" userId="eb497a5153a05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FF99"/>
    <a:srgbClr val="FFFFCC"/>
    <a:srgbClr val="0099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3" autoAdjust="0"/>
    <p:restoredTop sz="94541" autoAdjust="0"/>
  </p:normalViewPr>
  <p:slideViewPr>
    <p:cSldViewPr snapToGrid="0">
      <p:cViewPr varScale="1">
        <p:scale>
          <a:sx n="61" d="100"/>
          <a:sy n="61" d="100"/>
        </p:scale>
        <p:origin x="720" y="41"/>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Master" Target="slideMasters/slideMaster117.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Master" Target="slideMasters/slideMaster63.xml"/><Relationship Id="rId68" Type="http://schemas.openxmlformats.org/officeDocument/2006/relationships/slideMaster" Target="slideMasters/slideMaster68.xml"/><Relationship Id="rId84" Type="http://schemas.openxmlformats.org/officeDocument/2006/relationships/slideMaster" Target="slideMasters/slideMaster84.xml"/><Relationship Id="rId89" Type="http://schemas.openxmlformats.org/officeDocument/2006/relationships/slideMaster" Target="slideMasters/slideMaster89.xml"/><Relationship Id="rId112" Type="http://schemas.openxmlformats.org/officeDocument/2006/relationships/slideMaster" Target="slideMasters/slideMaster112.xml"/><Relationship Id="rId133" Type="http://schemas.openxmlformats.org/officeDocument/2006/relationships/slide" Target="slides/slide12.xml"/><Relationship Id="rId138" Type="http://schemas.openxmlformats.org/officeDocument/2006/relationships/slide" Target="slides/slide17.xml"/><Relationship Id="rId154" Type="http://schemas.openxmlformats.org/officeDocument/2006/relationships/slide" Target="slides/slide33.xml"/><Relationship Id="rId159" Type="http://schemas.openxmlformats.org/officeDocument/2006/relationships/slide" Target="slides/slide38.xml"/><Relationship Id="rId175" Type="http://schemas.openxmlformats.org/officeDocument/2006/relationships/slide" Target="slides/slide54.xml"/><Relationship Id="rId170" Type="http://schemas.openxmlformats.org/officeDocument/2006/relationships/slide" Target="slides/slide49.xml"/><Relationship Id="rId16" Type="http://schemas.openxmlformats.org/officeDocument/2006/relationships/slideMaster" Target="slideMasters/slideMaster16.xml"/><Relationship Id="rId107" Type="http://schemas.openxmlformats.org/officeDocument/2006/relationships/slideMaster" Target="slideMasters/slideMaster10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Master" Target="slideMasters/slideMaster74.xml"/><Relationship Id="rId79" Type="http://schemas.openxmlformats.org/officeDocument/2006/relationships/slideMaster" Target="slideMasters/slideMaster79.xml"/><Relationship Id="rId102" Type="http://schemas.openxmlformats.org/officeDocument/2006/relationships/slideMaster" Target="slideMasters/slideMaster102.xml"/><Relationship Id="rId123" Type="http://schemas.openxmlformats.org/officeDocument/2006/relationships/slide" Target="slides/slide2.xml"/><Relationship Id="rId128" Type="http://schemas.openxmlformats.org/officeDocument/2006/relationships/slide" Target="slides/slide7.xml"/><Relationship Id="rId144" Type="http://schemas.openxmlformats.org/officeDocument/2006/relationships/slide" Target="slides/slide23.xml"/><Relationship Id="rId149" Type="http://schemas.openxmlformats.org/officeDocument/2006/relationships/slide" Target="slides/slide28.xml"/><Relationship Id="rId5" Type="http://schemas.openxmlformats.org/officeDocument/2006/relationships/slideMaster" Target="slideMasters/slideMaster5.xml"/><Relationship Id="rId90" Type="http://schemas.openxmlformats.org/officeDocument/2006/relationships/slideMaster" Target="slideMasters/slideMaster90.xml"/><Relationship Id="rId95" Type="http://schemas.openxmlformats.org/officeDocument/2006/relationships/slideMaster" Target="slideMasters/slideMaster95.xml"/><Relationship Id="rId160" Type="http://schemas.openxmlformats.org/officeDocument/2006/relationships/slide" Target="slides/slide39.xml"/><Relationship Id="rId165" Type="http://schemas.openxmlformats.org/officeDocument/2006/relationships/slide" Target="slides/slide44.xml"/><Relationship Id="rId181" Type="http://schemas.openxmlformats.org/officeDocument/2006/relationships/theme" Target="theme/theme1.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Master" Target="slideMasters/slideMaster64.xml"/><Relationship Id="rId69" Type="http://schemas.openxmlformats.org/officeDocument/2006/relationships/slideMaster" Target="slideMasters/slideMaster69.xml"/><Relationship Id="rId113" Type="http://schemas.openxmlformats.org/officeDocument/2006/relationships/slideMaster" Target="slideMasters/slideMaster113.xml"/><Relationship Id="rId118" Type="http://schemas.openxmlformats.org/officeDocument/2006/relationships/slideMaster" Target="slideMasters/slideMaster118.xml"/><Relationship Id="rId134" Type="http://schemas.openxmlformats.org/officeDocument/2006/relationships/slide" Target="slides/slide13.xml"/><Relationship Id="rId139" Type="http://schemas.openxmlformats.org/officeDocument/2006/relationships/slide" Target="slides/slide18.xml"/><Relationship Id="rId80" Type="http://schemas.openxmlformats.org/officeDocument/2006/relationships/slideMaster" Target="slideMasters/slideMaster80.xml"/><Relationship Id="rId85" Type="http://schemas.openxmlformats.org/officeDocument/2006/relationships/slideMaster" Target="slideMasters/slideMaster85.xml"/><Relationship Id="rId150" Type="http://schemas.openxmlformats.org/officeDocument/2006/relationships/slide" Target="slides/slide29.xml"/><Relationship Id="rId155" Type="http://schemas.openxmlformats.org/officeDocument/2006/relationships/slide" Target="slides/slide34.xml"/><Relationship Id="rId171" Type="http://schemas.openxmlformats.org/officeDocument/2006/relationships/slide" Target="slides/slide50.xml"/><Relationship Id="rId176" Type="http://schemas.openxmlformats.org/officeDocument/2006/relationships/slide" Target="slides/slide55.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Master" Target="slideMasters/slideMaster103.xml"/><Relationship Id="rId108" Type="http://schemas.openxmlformats.org/officeDocument/2006/relationships/slideMaster" Target="slideMasters/slideMaster108.xml"/><Relationship Id="rId124" Type="http://schemas.openxmlformats.org/officeDocument/2006/relationships/slide" Target="slides/slide3.xml"/><Relationship Id="rId129" Type="http://schemas.openxmlformats.org/officeDocument/2006/relationships/slide" Target="slides/slide8.xml"/><Relationship Id="rId54" Type="http://schemas.openxmlformats.org/officeDocument/2006/relationships/slideMaster" Target="slideMasters/slideMaster54.xml"/><Relationship Id="rId70" Type="http://schemas.openxmlformats.org/officeDocument/2006/relationships/slideMaster" Target="slideMasters/slideMaster70.xml"/><Relationship Id="rId75" Type="http://schemas.openxmlformats.org/officeDocument/2006/relationships/slideMaster" Target="slideMasters/slideMaster75.xml"/><Relationship Id="rId91" Type="http://schemas.openxmlformats.org/officeDocument/2006/relationships/slideMaster" Target="slideMasters/slideMaster91.xml"/><Relationship Id="rId96" Type="http://schemas.openxmlformats.org/officeDocument/2006/relationships/slideMaster" Target="slideMasters/slideMaster96.xml"/><Relationship Id="rId140" Type="http://schemas.openxmlformats.org/officeDocument/2006/relationships/slide" Target="slides/slide19.xml"/><Relationship Id="rId145" Type="http://schemas.openxmlformats.org/officeDocument/2006/relationships/slide" Target="slides/slide24.xml"/><Relationship Id="rId161" Type="http://schemas.openxmlformats.org/officeDocument/2006/relationships/slide" Target="slides/slide40.xml"/><Relationship Id="rId166" Type="http://schemas.openxmlformats.org/officeDocument/2006/relationships/slide" Target="slides/slide45.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Master" Target="slideMasters/slideMaster114.xml"/><Relationship Id="rId119" Type="http://schemas.openxmlformats.org/officeDocument/2006/relationships/slideMaster" Target="slideMasters/slideMaster119.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81" Type="http://schemas.openxmlformats.org/officeDocument/2006/relationships/slideMaster" Target="slideMasters/slideMaster81.xml"/><Relationship Id="rId86" Type="http://schemas.openxmlformats.org/officeDocument/2006/relationships/slideMaster" Target="slideMasters/slideMaster86.xml"/><Relationship Id="rId130" Type="http://schemas.openxmlformats.org/officeDocument/2006/relationships/slide" Target="slides/slide9.xml"/><Relationship Id="rId135" Type="http://schemas.openxmlformats.org/officeDocument/2006/relationships/slide" Target="slides/slide14.xml"/><Relationship Id="rId151" Type="http://schemas.openxmlformats.org/officeDocument/2006/relationships/slide" Target="slides/slide30.xml"/><Relationship Id="rId156" Type="http://schemas.openxmlformats.org/officeDocument/2006/relationships/slide" Target="slides/slide35.xml"/><Relationship Id="rId177"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slide" Target="slides/slide51.xml"/><Relationship Id="rId180"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Master" Target="slideMasters/slideMaster10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04" Type="http://schemas.openxmlformats.org/officeDocument/2006/relationships/slideMaster" Target="slideMasters/slideMaster104.xml"/><Relationship Id="rId120" Type="http://schemas.openxmlformats.org/officeDocument/2006/relationships/slideMaster" Target="slideMasters/slideMaster120.xml"/><Relationship Id="rId125" Type="http://schemas.openxmlformats.org/officeDocument/2006/relationships/slide" Target="slides/slide4.xml"/><Relationship Id="rId141" Type="http://schemas.openxmlformats.org/officeDocument/2006/relationships/slide" Target="slides/slide20.xml"/><Relationship Id="rId146" Type="http://schemas.openxmlformats.org/officeDocument/2006/relationships/slide" Target="slides/slide25.xml"/><Relationship Id="rId167"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162" Type="http://schemas.openxmlformats.org/officeDocument/2006/relationships/slide" Target="slides/slide4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Master" Target="slideMasters/slideMaster110.xml"/><Relationship Id="rId115" Type="http://schemas.openxmlformats.org/officeDocument/2006/relationships/slideMaster" Target="slideMasters/slideMaster115.xml"/><Relationship Id="rId131" Type="http://schemas.openxmlformats.org/officeDocument/2006/relationships/slide" Target="slides/slide10.xml"/><Relationship Id="rId136" Type="http://schemas.openxmlformats.org/officeDocument/2006/relationships/slide" Target="slides/slide15.xml"/><Relationship Id="rId157" Type="http://schemas.openxmlformats.org/officeDocument/2006/relationships/slide" Target="slides/slide36.xml"/><Relationship Id="rId178" Type="http://schemas.openxmlformats.org/officeDocument/2006/relationships/commentAuthors" Target="commentAuthors.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52" Type="http://schemas.openxmlformats.org/officeDocument/2006/relationships/slide" Target="slides/slide31.xml"/><Relationship Id="rId173" Type="http://schemas.openxmlformats.org/officeDocument/2006/relationships/slide" Target="slides/slide5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Master" Target="slideMasters/slideMaster100.xml"/><Relationship Id="rId105" Type="http://schemas.openxmlformats.org/officeDocument/2006/relationships/slideMaster" Target="slideMasters/slideMaster105.xml"/><Relationship Id="rId126" Type="http://schemas.openxmlformats.org/officeDocument/2006/relationships/slide" Target="slides/slide5.xml"/><Relationship Id="rId147" Type="http://schemas.openxmlformats.org/officeDocument/2006/relationships/slide" Target="slides/slide26.xml"/><Relationship Id="rId168" Type="http://schemas.openxmlformats.org/officeDocument/2006/relationships/slide" Target="slides/slide47.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98" Type="http://schemas.openxmlformats.org/officeDocument/2006/relationships/slideMaster" Target="slideMasters/slideMaster98.xml"/><Relationship Id="rId121" Type="http://schemas.openxmlformats.org/officeDocument/2006/relationships/slideMaster" Target="slideMasters/slideMaster121.xml"/><Relationship Id="rId142" Type="http://schemas.openxmlformats.org/officeDocument/2006/relationships/slide" Target="slides/slide21.xml"/><Relationship Id="rId163" Type="http://schemas.openxmlformats.org/officeDocument/2006/relationships/slide" Target="slides/slide42.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Master" Target="slideMasters/slideMaster116.xml"/><Relationship Id="rId137" Type="http://schemas.openxmlformats.org/officeDocument/2006/relationships/slide" Target="slides/slide16.xml"/><Relationship Id="rId158" Type="http://schemas.openxmlformats.org/officeDocument/2006/relationships/slide" Target="slides/slide3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111" Type="http://schemas.openxmlformats.org/officeDocument/2006/relationships/slideMaster" Target="slideMasters/slideMaster111.xml"/><Relationship Id="rId132" Type="http://schemas.openxmlformats.org/officeDocument/2006/relationships/slide" Target="slides/slide11.xml"/><Relationship Id="rId153" Type="http://schemas.openxmlformats.org/officeDocument/2006/relationships/slide" Target="slides/slide32.xml"/><Relationship Id="rId174" Type="http://schemas.openxmlformats.org/officeDocument/2006/relationships/slide" Target="slides/slide53.xml"/><Relationship Id="rId179"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Master" Target="slideMasters/slideMaster106.xml"/><Relationship Id="rId127" Type="http://schemas.openxmlformats.org/officeDocument/2006/relationships/slide" Target="slides/slide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94" Type="http://schemas.openxmlformats.org/officeDocument/2006/relationships/slideMaster" Target="slideMasters/slideMaster94.xml"/><Relationship Id="rId99" Type="http://schemas.openxmlformats.org/officeDocument/2006/relationships/slideMaster" Target="slideMasters/slideMaster99.xml"/><Relationship Id="rId101" Type="http://schemas.openxmlformats.org/officeDocument/2006/relationships/slideMaster" Target="slideMasters/slideMaster101.xml"/><Relationship Id="rId122" Type="http://schemas.openxmlformats.org/officeDocument/2006/relationships/slide" Target="slides/slide1.xml"/><Relationship Id="rId143" Type="http://schemas.openxmlformats.org/officeDocument/2006/relationships/slide" Target="slides/slide22.xml"/><Relationship Id="rId148" Type="http://schemas.openxmlformats.org/officeDocument/2006/relationships/slide" Target="slides/slide27.xml"/><Relationship Id="rId164" Type="http://schemas.openxmlformats.org/officeDocument/2006/relationships/slide" Target="slides/slide43.xml"/><Relationship Id="rId169" Type="http://schemas.openxmlformats.org/officeDocument/2006/relationships/slide" Target="slides/slide48.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23T12:47:31.260" idx="1">
    <p:pos x="10" y="10"/>
    <p:text>conductivity</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image" Target="../media/image2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2.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4" Type="http://schemas.openxmlformats.org/officeDocument/2006/relationships/image" Target="../media/image48.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png"/><Relationship Id="rId1" Type="http://schemas.openxmlformats.org/officeDocument/2006/relationships/image" Target="../media/image55.png"/><Relationship Id="rId5" Type="http://schemas.openxmlformats.org/officeDocument/2006/relationships/image" Target="../media/image58.png"/><Relationship Id="rId4" Type="http://schemas.openxmlformats.org/officeDocument/2006/relationships/image" Target="../media/image57.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7.emf"/><Relationship Id="rId2" Type="http://schemas.openxmlformats.org/officeDocument/2006/relationships/image" Target="../media/image62.emf"/><Relationship Id="rId1" Type="http://schemas.openxmlformats.org/officeDocument/2006/relationships/image" Target="../media/image61.emf"/><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emf"/><Relationship Id="rId7" Type="http://schemas.openxmlformats.org/officeDocument/2006/relationships/image" Target="../media/image74.png"/><Relationship Id="rId2" Type="http://schemas.openxmlformats.org/officeDocument/2006/relationships/image" Target="../media/image69.emf"/><Relationship Id="rId1" Type="http://schemas.openxmlformats.org/officeDocument/2006/relationships/image" Target="../media/image68.emf"/><Relationship Id="rId6" Type="http://schemas.openxmlformats.org/officeDocument/2006/relationships/image" Target="../media/image73.emf"/><Relationship Id="rId5" Type="http://schemas.openxmlformats.org/officeDocument/2006/relationships/image" Target="../media/image72.emf"/><Relationship Id="rId10" Type="http://schemas.openxmlformats.org/officeDocument/2006/relationships/image" Target="../media/image77.png"/><Relationship Id="rId4" Type="http://schemas.openxmlformats.org/officeDocument/2006/relationships/image" Target="../media/image71.emf"/><Relationship Id="rId9" Type="http://schemas.openxmlformats.org/officeDocument/2006/relationships/image" Target="../media/image76.png"/></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image" Target="../media/image66.emf"/><Relationship Id="rId3" Type="http://schemas.openxmlformats.org/officeDocument/2006/relationships/image" Target="../media/image81.emf"/><Relationship Id="rId7" Type="http://schemas.openxmlformats.org/officeDocument/2006/relationships/image" Target="../media/image85.emf"/><Relationship Id="rId12" Type="http://schemas.openxmlformats.org/officeDocument/2006/relationships/image" Target="../media/image90.emf"/><Relationship Id="rId2" Type="http://schemas.openxmlformats.org/officeDocument/2006/relationships/image" Target="../media/image80.png"/><Relationship Id="rId1" Type="http://schemas.openxmlformats.org/officeDocument/2006/relationships/image" Target="../media/image79.png"/><Relationship Id="rId6" Type="http://schemas.openxmlformats.org/officeDocument/2006/relationships/image" Target="../media/image84.emf"/><Relationship Id="rId11" Type="http://schemas.openxmlformats.org/officeDocument/2006/relationships/image" Target="../media/image89.emf"/><Relationship Id="rId5" Type="http://schemas.openxmlformats.org/officeDocument/2006/relationships/image" Target="../media/image83.emf"/><Relationship Id="rId10" Type="http://schemas.openxmlformats.org/officeDocument/2006/relationships/image" Target="../media/image88.emf"/><Relationship Id="rId4" Type="http://schemas.openxmlformats.org/officeDocument/2006/relationships/image" Target="../media/image82.emf"/><Relationship Id="rId9" Type="http://schemas.openxmlformats.org/officeDocument/2006/relationships/image" Target="../media/image87.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image" Target="../media/image17.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2467" name="Rectangle 3"/>
          <p:cNvSpPr>
            <a:spLocks noGrp="1" noChangeArrowheads="1"/>
          </p:cNvSpPr>
          <p:nvPr>
            <p:ph type="dt" idx="1"/>
          </p:nvPr>
        </p:nvSpPr>
        <p:spPr bwMode="auto">
          <a:xfrm>
            <a:off x="388620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xmlns:mv="urn:schemas-microsoft-com:mac:vml" xmlns:mc="http://schemas.openxmlformats.org/markup-compatibility/2006" val="1"/>
            </a:ext>
          </a:extLst>
        </p:spPr>
      </p:sp>
      <p:sp>
        <p:nvSpPr>
          <p:cNvPr id="6246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470" name="Rectangle 6"/>
          <p:cNvSpPr>
            <a:spLocks noGrp="1" noChangeArrowheads="1"/>
          </p:cNvSpPr>
          <p:nvPr>
            <p:ph type="ftr" sz="quarter" idx="4"/>
          </p:nvPr>
        </p:nvSpPr>
        <p:spPr bwMode="auto">
          <a:xfrm>
            <a:off x="0" y="868680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247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2AF7540-AB6B-1C4B-AE14-0DD93D0883C2}" type="slidenum">
              <a:rPr lang="en-US"/>
              <a:pPr/>
              <a:t>‹#›</a:t>
            </a:fld>
            <a:endParaRPr lang="en-US"/>
          </a:p>
        </p:txBody>
      </p:sp>
    </p:spTree>
    <p:extLst>
      <p:ext uri="{BB962C8B-B14F-4D97-AF65-F5344CB8AC3E}">
        <p14:creationId xmlns:p14="http://schemas.microsoft.com/office/powerpoint/2010/main" val="34211766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p:spPr>
        <p:txBody>
          <a:bodyPr/>
          <a:lstStyle/>
          <a:p>
            <a:fld id="{221DB70B-55C0-924F-B3F0-DA13AA587208}" type="slidenum">
              <a:rPr lang="en-US"/>
              <a:pPr/>
              <a:t>25</a:t>
            </a:fld>
            <a:endParaRPr lang="en-US"/>
          </a:p>
        </p:txBody>
      </p:sp>
      <p:sp>
        <p:nvSpPr>
          <p:cNvPr id="29698" name="Rectangle 2"/>
          <p:cNvSpPr>
            <a:spLocks noGrp="1" noRot="1" noChangeAspect="1" noChangeArrowheads="1" noTextEdit="1"/>
          </p:cNvSpPr>
          <p:nvPr>
            <p:ph type="sldImg"/>
          </p:nvPr>
        </p:nvSpPr>
        <p:spPr>
          <a:xfrm>
            <a:off x="1150938" y="577850"/>
            <a:ext cx="4556125" cy="3416300"/>
          </a:xfrm>
          <a:ln w="12700"/>
        </p:spPr>
      </p:sp>
      <p:sp>
        <p:nvSpPr>
          <p:cNvPr id="29699" name="Rectangle 3"/>
          <p:cNvSpPr>
            <a:spLocks noChangeArrowheads="1"/>
          </p:cNvSpPr>
          <p:nvPr/>
        </p:nvSpPr>
        <p:spPr bwMode="auto">
          <a:xfrm>
            <a:off x="74613" y="3803650"/>
            <a:ext cx="6691312" cy="4506913"/>
          </a:xfrm>
          <a:prstGeom prst="rect">
            <a:avLst/>
          </a:prstGeom>
          <a:noFill/>
          <a:ln w="12700">
            <a:noFill/>
            <a:miter lim="800000"/>
            <a:headEnd/>
            <a:tailEnd/>
          </a:ln>
        </p:spPr>
        <p:txBody>
          <a:bodyPr lIns="90487" tIns="44450" rIns="90487" bIns="44450">
            <a:prstTxWarp prst="textNoShape">
              <a:avLst/>
            </a:prstTxWarp>
            <a:spAutoFit/>
          </a:bodyPr>
          <a:lstStyle/>
          <a:p>
            <a:pPr marL="177800" indent="-177800" algn="just" eaLnBrk="0" hangingPunct="0">
              <a:lnSpc>
                <a:spcPct val="90000"/>
              </a:lnSpc>
              <a:buFontTx/>
              <a:buChar char="•"/>
              <a:tabLst>
                <a:tab pos="0" algn="l"/>
              </a:tabLst>
            </a:pPr>
            <a:r>
              <a:rPr lang="en-US" sz="1400">
                <a:latin typeface="Times New Roman" pitchFamily="-107" charset="0"/>
              </a:rPr>
              <a:t>NEMO can provide the modeling essential for accelerating the development of nanoelectronics.  </a:t>
            </a:r>
          </a:p>
          <a:p>
            <a:pPr marL="177800" indent="-177800" algn="just" eaLnBrk="0" hangingPunct="0">
              <a:lnSpc>
                <a:spcPct val="90000"/>
              </a:lnSpc>
              <a:tabLst>
                <a:tab pos="0" algn="l"/>
              </a:tabLst>
            </a:pPr>
            <a:endParaRPr lang="en-US" sz="1400">
              <a:latin typeface="Times New Roman" pitchFamily="-107" charset="0"/>
            </a:endParaRPr>
          </a:p>
          <a:p>
            <a:pPr marL="177800" indent="-177800" algn="just" eaLnBrk="0" hangingPunct="0">
              <a:lnSpc>
                <a:spcPct val="90000"/>
              </a:lnSpc>
              <a:buFontTx/>
              <a:buChar char="•"/>
              <a:tabLst>
                <a:tab pos="0" algn="l"/>
              </a:tabLst>
            </a:pPr>
            <a:r>
              <a:rPr lang="en-US" sz="1400">
                <a:latin typeface="Times New Roman" pitchFamily="-107" charset="0"/>
              </a:rPr>
              <a:t>The physical model begins at the atomic level with the atomic orbitals. Efficient numerical algorithms allow NEMO to model practical semiconductor devices of several thousand atomic layers.  NEMO includes the effect of open contacts, lattice vibration, alloy disorder and interface roughness to calculate macroscopic quantities such as the electron and hole density and the current. </a:t>
            </a:r>
          </a:p>
          <a:p>
            <a:pPr marL="177800" indent="-177800" algn="just" eaLnBrk="0" hangingPunct="0">
              <a:lnSpc>
                <a:spcPct val="90000"/>
              </a:lnSpc>
              <a:buFontTx/>
              <a:buChar char="•"/>
              <a:tabLst>
                <a:tab pos="0" algn="l"/>
              </a:tabLst>
            </a:pPr>
            <a:endParaRPr lang="en-US" sz="1400">
              <a:latin typeface="Times New Roman" pitchFamily="-107" charset="0"/>
            </a:endParaRPr>
          </a:p>
          <a:p>
            <a:pPr marL="177800" indent="-177800" algn="just" eaLnBrk="0" hangingPunct="0">
              <a:lnSpc>
                <a:spcPct val="90000"/>
              </a:lnSpc>
              <a:buFontTx/>
              <a:buChar char="•"/>
              <a:tabLst>
                <a:tab pos="0" algn="l"/>
              </a:tabLst>
            </a:pPr>
            <a:r>
              <a:rPr lang="en-US" sz="1400">
                <a:latin typeface="Times New Roman" pitchFamily="-107" charset="0"/>
              </a:rPr>
              <a:t>The computational algorithms are accessed by a flexible graphical user interface (GUI) for rapid design prototyping and analysis. The figure at the right consists of screen dumps from the GUI chosen to illustrate its versatility. </a:t>
            </a:r>
          </a:p>
          <a:p>
            <a:pPr marL="177800" indent="-177800" algn="just" eaLnBrk="0" hangingPunct="0">
              <a:lnSpc>
                <a:spcPct val="90000"/>
              </a:lnSpc>
              <a:buFontTx/>
              <a:buChar char="•"/>
              <a:tabLst>
                <a:tab pos="0" algn="l"/>
              </a:tabLst>
            </a:pPr>
            <a:r>
              <a:rPr lang="en-US" sz="1400">
                <a:latin typeface="Times New Roman" pitchFamily="-107" charset="0"/>
              </a:rPr>
              <a:t>The 3 figures in the upper right show </a:t>
            </a:r>
          </a:p>
          <a:p>
            <a:pPr marL="685800" lvl="2" indent="-114300" algn="just" eaLnBrk="0" hangingPunct="0">
              <a:lnSpc>
                <a:spcPct val="90000"/>
              </a:lnSpc>
              <a:buFontTx/>
              <a:buChar char="•"/>
              <a:tabLst>
                <a:tab pos="0" algn="l"/>
              </a:tabLst>
            </a:pPr>
            <a:r>
              <a:rPr lang="en-US" sz="1400">
                <a:latin typeface="Times New Roman" pitchFamily="-107" charset="0"/>
              </a:rPr>
              <a:t>the band profile of of an ultra-scaled MOS device with </a:t>
            </a:r>
          </a:p>
          <a:p>
            <a:pPr marL="685800" lvl="2" indent="-114300" algn="just" eaLnBrk="0" hangingPunct="0">
              <a:lnSpc>
                <a:spcPct val="90000"/>
              </a:lnSpc>
              <a:buFontTx/>
              <a:buChar char="•"/>
              <a:tabLst>
                <a:tab pos="0" algn="l"/>
              </a:tabLst>
            </a:pPr>
            <a:r>
              <a:rPr lang="en-US" sz="1400">
                <a:latin typeface="Times New Roman" pitchFamily="-107" charset="0"/>
              </a:rPr>
              <a:t>the electron charge calculated both semi-classically and quantum mechanically and </a:t>
            </a:r>
          </a:p>
          <a:p>
            <a:pPr marL="685800" lvl="2" indent="-114300" algn="just" eaLnBrk="0" hangingPunct="0">
              <a:lnSpc>
                <a:spcPct val="90000"/>
              </a:lnSpc>
              <a:buFontTx/>
              <a:buChar char="•"/>
              <a:tabLst>
                <a:tab pos="0" algn="l"/>
              </a:tabLst>
            </a:pPr>
            <a:r>
              <a:rPr lang="en-US" sz="1400">
                <a:latin typeface="Times New Roman" pitchFamily="-107" charset="0"/>
              </a:rPr>
              <a:t>the calculated and experimental tunnel current for different SiO</a:t>
            </a:r>
            <a:r>
              <a:rPr lang="en-US" sz="1400" baseline="-25000">
                <a:latin typeface="Times New Roman" pitchFamily="-107" charset="0"/>
              </a:rPr>
              <a:t>2</a:t>
            </a:r>
            <a:r>
              <a:rPr lang="en-US" sz="1400">
                <a:latin typeface="Times New Roman" pitchFamily="-107" charset="0"/>
              </a:rPr>
              <a:t> barrier thicknesses. </a:t>
            </a:r>
          </a:p>
          <a:p>
            <a:pPr lvl="1" indent="-114300" algn="just" eaLnBrk="0" hangingPunct="0">
              <a:lnSpc>
                <a:spcPct val="90000"/>
              </a:lnSpc>
              <a:buFontTx/>
              <a:buChar char="•"/>
              <a:tabLst>
                <a:tab pos="0" algn="l"/>
              </a:tabLst>
            </a:pPr>
            <a:r>
              <a:rPr lang="en-US" sz="1400">
                <a:latin typeface="Times New Roman" pitchFamily="-107" charset="0"/>
              </a:rPr>
              <a:t>The two figures in the lower right display</a:t>
            </a:r>
          </a:p>
          <a:p>
            <a:pPr marL="685800" lvl="2" indent="-114300" algn="just" eaLnBrk="0" hangingPunct="0">
              <a:lnSpc>
                <a:spcPct val="90000"/>
              </a:lnSpc>
              <a:buFontTx/>
              <a:buChar char="•"/>
              <a:tabLst>
                <a:tab pos="0" algn="l"/>
              </a:tabLst>
            </a:pPr>
            <a:r>
              <a:rPr lang="en-US" sz="1400">
                <a:latin typeface="Times New Roman" pitchFamily="-107" charset="0"/>
              </a:rPr>
              <a:t> the band profile of an optoelectronic switch and </a:t>
            </a:r>
          </a:p>
          <a:p>
            <a:pPr marL="685800" lvl="2" indent="-114300" algn="just" eaLnBrk="0" hangingPunct="0">
              <a:lnSpc>
                <a:spcPct val="90000"/>
              </a:lnSpc>
              <a:buFontTx/>
              <a:buChar char="•"/>
              <a:tabLst>
                <a:tab pos="0" algn="l"/>
              </a:tabLst>
            </a:pPr>
            <a:r>
              <a:rPr lang="en-US" sz="1400">
                <a:latin typeface="Times New Roman" pitchFamily="-107" charset="0"/>
              </a:rPr>
              <a:t>the calculated quantum states of the device. The comparison of the experimental and calculated current for this device is shown in the lower right quadrant of the following slide.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CD16B517-8ADA-434E-AED6-9CD2A5BA5FB2}" type="slidenum">
              <a:rPr lang="en-US"/>
              <a:pPr/>
              <a:t>26</a:t>
            </a:fld>
            <a:endParaRPr lang="en-US"/>
          </a:p>
        </p:txBody>
      </p:sp>
      <p:sp>
        <p:nvSpPr>
          <p:cNvPr id="31746" name="Rectangle 2"/>
          <p:cNvSpPr>
            <a:spLocks noGrp="1" noRot="1" noChangeAspect="1" noChangeArrowheads="1" noTextEdit="1"/>
          </p:cNvSpPr>
          <p:nvPr>
            <p:ph type="sldImg"/>
          </p:nvPr>
        </p:nvSpPr>
        <p:spPr>
          <a:xfrm>
            <a:off x="1150938" y="577850"/>
            <a:ext cx="4556125" cy="3416300"/>
          </a:xfrm>
          <a:ln w="12700"/>
        </p:spPr>
      </p:sp>
      <p:sp>
        <p:nvSpPr>
          <p:cNvPr id="31747" name="Rectangle 3"/>
          <p:cNvSpPr>
            <a:spLocks noChangeArrowheads="1"/>
          </p:cNvSpPr>
          <p:nvPr/>
        </p:nvSpPr>
        <p:spPr bwMode="auto">
          <a:xfrm>
            <a:off x="74613" y="3803650"/>
            <a:ext cx="6691312" cy="4506913"/>
          </a:xfrm>
          <a:prstGeom prst="rect">
            <a:avLst/>
          </a:prstGeom>
          <a:noFill/>
          <a:ln w="12700">
            <a:noFill/>
            <a:miter lim="800000"/>
            <a:headEnd/>
            <a:tailEnd/>
          </a:ln>
        </p:spPr>
        <p:txBody>
          <a:bodyPr lIns="90487" tIns="44450" rIns="90487" bIns="44450">
            <a:prstTxWarp prst="textNoShape">
              <a:avLst/>
            </a:prstTxWarp>
            <a:spAutoFit/>
          </a:bodyPr>
          <a:lstStyle/>
          <a:p>
            <a:pPr marL="177800" indent="-177800" algn="just" eaLnBrk="0" hangingPunct="0">
              <a:lnSpc>
                <a:spcPct val="90000"/>
              </a:lnSpc>
              <a:buFontTx/>
              <a:buChar char="•"/>
              <a:tabLst>
                <a:tab pos="0" algn="l"/>
              </a:tabLst>
            </a:pPr>
            <a:r>
              <a:rPr lang="en-US" sz="1400">
                <a:latin typeface="Times New Roman" pitchFamily="-107" charset="0"/>
              </a:rPr>
              <a:t>NEMO can provide the modeling essential for accelerating the development of nanoelectronics.  </a:t>
            </a:r>
          </a:p>
          <a:p>
            <a:pPr marL="177800" indent="-177800" algn="just" eaLnBrk="0" hangingPunct="0">
              <a:lnSpc>
                <a:spcPct val="90000"/>
              </a:lnSpc>
              <a:tabLst>
                <a:tab pos="0" algn="l"/>
              </a:tabLst>
            </a:pPr>
            <a:endParaRPr lang="en-US" sz="1400">
              <a:latin typeface="Times New Roman" pitchFamily="-107" charset="0"/>
            </a:endParaRPr>
          </a:p>
          <a:p>
            <a:pPr marL="177800" indent="-177800" algn="just" eaLnBrk="0" hangingPunct="0">
              <a:lnSpc>
                <a:spcPct val="90000"/>
              </a:lnSpc>
              <a:buFontTx/>
              <a:buChar char="•"/>
              <a:tabLst>
                <a:tab pos="0" algn="l"/>
              </a:tabLst>
            </a:pPr>
            <a:r>
              <a:rPr lang="en-US" sz="1400">
                <a:latin typeface="Times New Roman" pitchFamily="-107" charset="0"/>
              </a:rPr>
              <a:t>The physical model begins at the atomic level with the atomic orbitals. Efficient numerical algorithms allow NEMO to model practical semiconductor devices of several thousand atomic layers.  NEMO includes the effect of open contacts, lattice vibration, alloy disorder and interface roughness to calculate macroscopic quantities such as the electron and hole density and the current. </a:t>
            </a:r>
          </a:p>
          <a:p>
            <a:pPr marL="177800" indent="-177800" algn="just" eaLnBrk="0" hangingPunct="0">
              <a:lnSpc>
                <a:spcPct val="90000"/>
              </a:lnSpc>
              <a:buFontTx/>
              <a:buChar char="•"/>
              <a:tabLst>
                <a:tab pos="0" algn="l"/>
              </a:tabLst>
            </a:pPr>
            <a:endParaRPr lang="en-US" sz="1400">
              <a:latin typeface="Times New Roman" pitchFamily="-107" charset="0"/>
            </a:endParaRPr>
          </a:p>
          <a:p>
            <a:pPr marL="177800" indent="-177800" algn="just" eaLnBrk="0" hangingPunct="0">
              <a:lnSpc>
                <a:spcPct val="90000"/>
              </a:lnSpc>
              <a:buFontTx/>
              <a:buChar char="•"/>
              <a:tabLst>
                <a:tab pos="0" algn="l"/>
              </a:tabLst>
            </a:pPr>
            <a:r>
              <a:rPr lang="en-US" sz="1400">
                <a:latin typeface="Times New Roman" pitchFamily="-107" charset="0"/>
              </a:rPr>
              <a:t>The computational algorithms are accessed by a flexible graphical user interface (GUI) for rapid design prototyping and analysis. The figure at the right consists of screen dumps from the GUI chosen to illustrate its versatility. </a:t>
            </a:r>
          </a:p>
          <a:p>
            <a:pPr marL="177800" indent="-177800" algn="just" eaLnBrk="0" hangingPunct="0">
              <a:lnSpc>
                <a:spcPct val="90000"/>
              </a:lnSpc>
              <a:buFontTx/>
              <a:buChar char="•"/>
              <a:tabLst>
                <a:tab pos="0" algn="l"/>
              </a:tabLst>
            </a:pPr>
            <a:r>
              <a:rPr lang="en-US" sz="1400">
                <a:latin typeface="Times New Roman" pitchFamily="-107" charset="0"/>
              </a:rPr>
              <a:t>The 3 figures in the upper right show </a:t>
            </a:r>
          </a:p>
          <a:p>
            <a:pPr marL="685800" lvl="2" indent="-114300" algn="just" eaLnBrk="0" hangingPunct="0">
              <a:lnSpc>
                <a:spcPct val="90000"/>
              </a:lnSpc>
              <a:buFontTx/>
              <a:buChar char="•"/>
              <a:tabLst>
                <a:tab pos="0" algn="l"/>
              </a:tabLst>
            </a:pPr>
            <a:r>
              <a:rPr lang="en-US" sz="1400">
                <a:latin typeface="Times New Roman" pitchFamily="-107" charset="0"/>
              </a:rPr>
              <a:t>the band profile of of an ultra-scaled MOS device with </a:t>
            </a:r>
          </a:p>
          <a:p>
            <a:pPr marL="685800" lvl="2" indent="-114300" algn="just" eaLnBrk="0" hangingPunct="0">
              <a:lnSpc>
                <a:spcPct val="90000"/>
              </a:lnSpc>
              <a:buFontTx/>
              <a:buChar char="•"/>
              <a:tabLst>
                <a:tab pos="0" algn="l"/>
              </a:tabLst>
            </a:pPr>
            <a:r>
              <a:rPr lang="en-US" sz="1400">
                <a:latin typeface="Times New Roman" pitchFamily="-107" charset="0"/>
              </a:rPr>
              <a:t>the electron charge calculated both semi-classically and quantum mechanically and </a:t>
            </a:r>
          </a:p>
          <a:p>
            <a:pPr marL="685800" lvl="2" indent="-114300" algn="just" eaLnBrk="0" hangingPunct="0">
              <a:lnSpc>
                <a:spcPct val="90000"/>
              </a:lnSpc>
              <a:buFontTx/>
              <a:buChar char="•"/>
              <a:tabLst>
                <a:tab pos="0" algn="l"/>
              </a:tabLst>
            </a:pPr>
            <a:r>
              <a:rPr lang="en-US" sz="1400">
                <a:latin typeface="Times New Roman" pitchFamily="-107" charset="0"/>
              </a:rPr>
              <a:t>the calculated and experimental tunnel current for different SiO</a:t>
            </a:r>
            <a:r>
              <a:rPr lang="en-US" sz="1400" baseline="-25000">
                <a:latin typeface="Times New Roman" pitchFamily="-107" charset="0"/>
              </a:rPr>
              <a:t>2</a:t>
            </a:r>
            <a:r>
              <a:rPr lang="en-US" sz="1400">
                <a:latin typeface="Times New Roman" pitchFamily="-107" charset="0"/>
              </a:rPr>
              <a:t> barrier thicknesses. </a:t>
            </a:r>
          </a:p>
          <a:p>
            <a:pPr lvl="1" indent="-114300" algn="just" eaLnBrk="0" hangingPunct="0">
              <a:lnSpc>
                <a:spcPct val="90000"/>
              </a:lnSpc>
              <a:buFontTx/>
              <a:buChar char="•"/>
              <a:tabLst>
                <a:tab pos="0" algn="l"/>
              </a:tabLst>
            </a:pPr>
            <a:r>
              <a:rPr lang="en-US" sz="1400">
                <a:latin typeface="Times New Roman" pitchFamily="-107" charset="0"/>
              </a:rPr>
              <a:t>The two figures in the lower right display</a:t>
            </a:r>
          </a:p>
          <a:p>
            <a:pPr marL="685800" lvl="2" indent="-114300" algn="just" eaLnBrk="0" hangingPunct="0">
              <a:lnSpc>
                <a:spcPct val="90000"/>
              </a:lnSpc>
              <a:buFontTx/>
              <a:buChar char="•"/>
              <a:tabLst>
                <a:tab pos="0" algn="l"/>
              </a:tabLst>
            </a:pPr>
            <a:r>
              <a:rPr lang="en-US" sz="1400">
                <a:latin typeface="Times New Roman" pitchFamily="-107" charset="0"/>
              </a:rPr>
              <a:t> the band profile of an optoelectronic switch and </a:t>
            </a:r>
          </a:p>
          <a:p>
            <a:pPr marL="685800" lvl="2" indent="-114300" algn="just" eaLnBrk="0" hangingPunct="0">
              <a:lnSpc>
                <a:spcPct val="90000"/>
              </a:lnSpc>
              <a:buFontTx/>
              <a:buChar char="•"/>
              <a:tabLst>
                <a:tab pos="0" algn="l"/>
              </a:tabLst>
            </a:pPr>
            <a:r>
              <a:rPr lang="en-US" sz="1400">
                <a:latin typeface="Times New Roman" pitchFamily="-107" charset="0"/>
              </a:rPr>
              <a:t>the calculated quantum states of the device. The comparison of the experimental and calculated current for this device is shown in the lower right quadrant of the following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p:spPr>
        <p:txBody>
          <a:bodyPr/>
          <a:lstStyle/>
          <a:p>
            <a:fld id="{C6C4097E-3F56-2147-99FE-86B7A9B9E288}" type="slidenum">
              <a:rPr lang="en-US"/>
              <a:pPr/>
              <a:t>27</a:t>
            </a:fld>
            <a:endParaRPr lang="en-US"/>
          </a:p>
        </p:txBody>
      </p:sp>
      <p:sp>
        <p:nvSpPr>
          <p:cNvPr id="33794" name="Rectangle 2"/>
          <p:cNvSpPr>
            <a:spLocks noGrp="1" noRot="1" noChangeAspect="1" noChangeArrowheads="1" noTextEdit="1"/>
          </p:cNvSpPr>
          <p:nvPr>
            <p:ph type="sldImg"/>
          </p:nvPr>
        </p:nvSpPr>
        <p:spPr>
          <a:xfrm>
            <a:off x="1150938" y="577850"/>
            <a:ext cx="4556125" cy="3416300"/>
          </a:xfrm>
          <a:ln w="12700"/>
        </p:spPr>
      </p:sp>
      <p:sp>
        <p:nvSpPr>
          <p:cNvPr id="33795" name="Rectangle 3"/>
          <p:cNvSpPr>
            <a:spLocks noChangeArrowheads="1"/>
          </p:cNvSpPr>
          <p:nvPr/>
        </p:nvSpPr>
        <p:spPr bwMode="auto">
          <a:xfrm>
            <a:off x="74613" y="3803650"/>
            <a:ext cx="6691312" cy="4506913"/>
          </a:xfrm>
          <a:prstGeom prst="rect">
            <a:avLst/>
          </a:prstGeom>
          <a:noFill/>
          <a:ln w="12700">
            <a:noFill/>
            <a:miter lim="800000"/>
            <a:headEnd/>
            <a:tailEnd/>
          </a:ln>
        </p:spPr>
        <p:txBody>
          <a:bodyPr lIns="90487" tIns="44450" rIns="90487" bIns="44450">
            <a:prstTxWarp prst="textNoShape">
              <a:avLst/>
            </a:prstTxWarp>
            <a:spAutoFit/>
          </a:bodyPr>
          <a:lstStyle/>
          <a:p>
            <a:pPr marL="177800" indent="-177800" algn="just" eaLnBrk="0" hangingPunct="0">
              <a:lnSpc>
                <a:spcPct val="90000"/>
              </a:lnSpc>
              <a:buFontTx/>
              <a:buChar char="•"/>
              <a:tabLst>
                <a:tab pos="0" algn="l"/>
              </a:tabLst>
            </a:pPr>
            <a:r>
              <a:rPr lang="en-US" sz="1400">
                <a:latin typeface="Times New Roman" pitchFamily="-107" charset="0"/>
              </a:rPr>
              <a:t>NEMO can provide the modeling essential for accelerating the development of nanoelectronics.  </a:t>
            </a:r>
          </a:p>
          <a:p>
            <a:pPr marL="177800" indent="-177800" algn="just" eaLnBrk="0" hangingPunct="0">
              <a:lnSpc>
                <a:spcPct val="90000"/>
              </a:lnSpc>
              <a:tabLst>
                <a:tab pos="0" algn="l"/>
              </a:tabLst>
            </a:pPr>
            <a:endParaRPr lang="en-US" sz="1400">
              <a:latin typeface="Times New Roman" pitchFamily="-107" charset="0"/>
            </a:endParaRPr>
          </a:p>
          <a:p>
            <a:pPr marL="177800" indent="-177800" algn="just" eaLnBrk="0" hangingPunct="0">
              <a:lnSpc>
                <a:spcPct val="90000"/>
              </a:lnSpc>
              <a:buFontTx/>
              <a:buChar char="•"/>
              <a:tabLst>
                <a:tab pos="0" algn="l"/>
              </a:tabLst>
            </a:pPr>
            <a:r>
              <a:rPr lang="en-US" sz="1400">
                <a:latin typeface="Times New Roman" pitchFamily="-107" charset="0"/>
              </a:rPr>
              <a:t>The physical model begins at the atomic level with the atomic orbitals. Efficient numerical algorithms allow NEMO to model practical semiconductor devices of several thousand atomic layers.  NEMO includes the effect of open contacts, lattice vibration, alloy disorder and interface roughness to calculate macroscopic quantities such as the electron and hole density and the current. </a:t>
            </a:r>
          </a:p>
          <a:p>
            <a:pPr marL="177800" indent="-177800" algn="just" eaLnBrk="0" hangingPunct="0">
              <a:lnSpc>
                <a:spcPct val="90000"/>
              </a:lnSpc>
              <a:buFontTx/>
              <a:buChar char="•"/>
              <a:tabLst>
                <a:tab pos="0" algn="l"/>
              </a:tabLst>
            </a:pPr>
            <a:endParaRPr lang="en-US" sz="1400">
              <a:latin typeface="Times New Roman" pitchFamily="-107" charset="0"/>
            </a:endParaRPr>
          </a:p>
          <a:p>
            <a:pPr marL="177800" indent="-177800" algn="just" eaLnBrk="0" hangingPunct="0">
              <a:lnSpc>
                <a:spcPct val="90000"/>
              </a:lnSpc>
              <a:buFontTx/>
              <a:buChar char="•"/>
              <a:tabLst>
                <a:tab pos="0" algn="l"/>
              </a:tabLst>
            </a:pPr>
            <a:r>
              <a:rPr lang="en-US" sz="1400">
                <a:latin typeface="Times New Roman" pitchFamily="-107" charset="0"/>
              </a:rPr>
              <a:t>The computational algorithms are accessed by a flexible graphical user interface (GUI) for rapid design prototyping and analysis. The figure at the right consists of screen dumps from the GUI chosen to illustrate its versatility. </a:t>
            </a:r>
          </a:p>
          <a:p>
            <a:pPr marL="177800" indent="-177800" algn="just" eaLnBrk="0" hangingPunct="0">
              <a:lnSpc>
                <a:spcPct val="90000"/>
              </a:lnSpc>
              <a:buFontTx/>
              <a:buChar char="•"/>
              <a:tabLst>
                <a:tab pos="0" algn="l"/>
              </a:tabLst>
            </a:pPr>
            <a:r>
              <a:rPr lang="en-US" sz="1400">
                <a:latin typeface="Times New Roman" pitchFamily="-107" charset="0"/>
              </a:rPr>
              <a:t>The 3 figures in the upper right show </a:t>
            </a:r>
          </a:p>
          <a:p>
            <a:pPr marL="685800" lvl="2" indent="-114300" algn="just" eaLnBrk="0" hangingPunct="0">
              <a:lnSpc>
                <a:spcPct val="90000"/>
              </a:lnSpc>
              <a:buFontTx/>
              <a:buChar char="•"/>
              <a:tabLst>
                <a:tab pos="0" algn="l"/>
              </a:tabLst>
            </a:pPr>
            <a:r>
              <a:rPr lang="en-US" sz="1400">
                <a:latin typeface="Times New Roman" pitchFamily="-107" charset="0"/>
              </a:rPr>
              <a:t>the band profile of of an ultra-scaled MOS device with </a:t>
            </a:r>
          </a:p>
          <a:p>
            <a:pPr marL="685800" lvl="2" indent="-114300" algn="just" eaLnBrk="0" hangingPunct="0">
              <a:lnSpc>
                <a:spcPct val="90000"/>
              </a:lnSpc>
              <a:buFontTx/>
              <a:buChar char="•"/>
              <a:tabLst>
                <a:tab pos="0" algn="l"/>
              </a:tabLst>
            </a:pPr>
            <a:r>
              <a:rPr lang="en-US" sz="1400">
                <a:latin typeface="Times New Roman" pitchFamily="-107" charset="0"/>
              </a:rPr>
              <a:t>the electron charge calculated both semi-classically and quantum mechanically and </a:t>
            </a:r>
          </a:p>
          <a:p>
            <a:pPr marL="685800" lvl="2" indent="-114300" algn="just" eaLnBrk="0" hangingPunct="0">
              <a:lnSpc>
                <a:spcPct val="90000"/>
              </a:lnSpc>
              <a:buFontTx/>
              <a:buChar char="•"/>
              <a:tabLst>
                <a:tab pos="0" algn="l"/>
              </a:tabLst>
            </a:pPr>
            <a:r>
              <a:rPr lang="en-US" sz="1400">
                <a:latin typeface="Times New Roman" pitchFamily="-107" charset="0"/>
              </a:rPr>
              <a:t>the calculated and experimental tunnel current for different SiO</a:t>
            </a:r>
            <a:r>
              <a:rPr lang="en-US" sz="1400" baseline="-25000">
                <a:latin typeface="Times New Roman" pitchFamily="-107" charset="0"/>
              </a:rPr>
              <a:t>2</a:t>
            </a:r>
            <a:r>
              <a:rPr lang="en-US" sz="1400">
                <a:latin typeface="Times New Roman" pitchFamily="-107" charset="0"/>
              </a:rPr>
              <a:t> barrier thicknesses. </a:t>
            </a:r>
          </a:p>
          <a:p>
            <a:pPr lvl="1" indent="-114300" algn="just" eaLnBrk="0" hangingPunct="0">
              <a:lnSpc>
                <a:spcPct val="90000"/>
              </a:lnSpc>
              <a:buFontTx/>
              <a:buChar char="•"/>
              <a:tabLst>
                <a:tab pos="0" algn="l"/>
              </a:tabLst>
            </a:pPr>
            <a:r>
              <a:rPr lang="en-US" sz="1400">
                <a:latin typeface="Times New Roman" pitchFamily="-107" charset="0"/>
              </a:rPr>
              <a:t>The two figures in the lower right display</a:t>
            </a:r>
          </a:p>
          <a:p>
            <a:pPr marL="685800" lvl="2" indent="-114300" algn="just" eaLnBrk="0" hangingPunct="0">
              <a:lnSpc>
                <a:spcPct val="90000"/>
              </a:lnSpc>
              <a:buFontTx/>
              <a:buChar char="•"/>
              <a:tabLst>
                <a:tab pos="0" algn="l"/>
              </a:tabLst>
            </a:pPr>
            <a:r>
              <a:rPr lang="en-US" sz="1400">
                <a:latin typeface="Times New Roman" pitchFamily="-107" charset="0"/>
              </a:rPr>
              <a:t> the band profile of an optoelectronic switch and </a:t>
            </a:r>
          </a:p>
          <a:p>
            <a:pPr marL="685800" lvl="2" indent="-114300" algn="just" eaLnBrk="0" hangingPunct="0">
              <a:lnSpc>
                <a:spcPct val="90000"/>
              </a:lnSpc>
              <a:buFontTx/>
              <a:buChar char="•"/>
              <a:tabLst>
                <a:tab pos="0" algn="l"/>
              </a:tabLst>
            </a:pPr>
            <a:r>
              <a:rPr lang="en-US" sz="1400">
                <a:latin typeface="Times New Roman" pitchFamily="-107" charset="0"/>
              </a:rPr>
              <a:t>the calculated quantum states of the device. The comparison of the experimental and calculated current for this device is shown in the lower right quadrant of the following slide.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7699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4209819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59849337"/>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32643794"/>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34154688"/>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20757196"/>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72324583"/>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8326306"/>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61547646"/>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32421057"/>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66627348"/>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64109470"/>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652830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12069909"/>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8788748"/>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54894970"/>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74124474"/>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63239569"/>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07599230"/>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28575236"/>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69447081"/>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59257578"/>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17300217"/>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329601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53272227"/>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12844490"/>
      </p:ext>
    </p:extLst>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72008046"/>
      </p:ext>
    </p:extLst>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71831939"/>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8971196"/>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61507796"/>
      </p:ext>
    </p:extLst>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13001512"/>
      </p:ext>
    </p:extLst>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07811623"/>
      </p:ext>
    </p:extLst>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11078625"/>
      </p:ext>
    </p:extLst>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77633014"/>
      </p:ext>
    </p:extLst>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059944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37566885"/>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70870870"/>
      </p:ext>
    </p:extLst>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74680977"/>
      </p:ext>
    </p:extLst>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35541795"/>
      </p:ext>
    </p:extLst>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22078857"/>
      </p:ext>
    </p:extLst>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02357282"/>
      </p:ext>
    </p:extLst>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29912433"/>
      </p:ext>
    </p:extLst>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45596747"/>
      </p:ext>
    </p:extLst>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29332738"/>
      </p:ext>
    </p:extLst>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62797716"/>
      </p:ext>
    </p:extLst>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075091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8572153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65244497"/>
      </p:ext>
    </p:extLst>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93876000"/>
      </p:ext>
    </p:extLst>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47317435"/>
      </p:ext>
    </p:extLst>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41260338"/>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5278380"/>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3651477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69754277"/>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89511537"/>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47738284"/>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650166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84907098"/>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07537015"/>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91481581"/>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48232260"/>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76915776"/>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92308646"/>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30957780"/>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61667293"/>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31381884"/>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77457575"/>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133268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89089023"/>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22860103"/>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90488182"/>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93209620"/>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25009340"/>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80265425"/>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0699751"/>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01696405"/>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08993338"/>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32963148"/>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211206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9361423"/>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55360879"/>
      </p:ext>
    </p:extLst>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58167371"/>
      </p:ext>
    </p:extLst>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01357213"/>
      </p:ext>
    </p:extLst>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34269548"/>
      </p:ext>
    </p:extLst>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57208183"/>
      </p:ext>
    </p:extLst>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48858347"/>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349721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75706492"/>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45902047"/>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835983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56798475"/>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59433370"/>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15484893"/>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44897986"/>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31373132"/>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08065240"/>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93499495"/>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79526179"/>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15598032"/>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98522729"/>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809363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4796569"/>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0237718"/>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13783666"/>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99049060"/>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79828606"/>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03048538"/>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2980133"/>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67737268"/>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27614122"/>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85609352"/>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88800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319684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18336415"/>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20532307"/>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2764864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13310566"/>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30143010"/>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2750611"/>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53262048"/>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21475444"/>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01602469"/>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64521576"/>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262289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75250534"/>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42158134"/>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16294210"/>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17522806"/>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39178068"/>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33952477"/>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98197552"/>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92175342"/>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8662119"/>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26663414"/>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384367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88662218"/>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70361182"/>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74056866"/>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95868303"/>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02566487"/>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07520435"/>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76079979"/>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63937910"/>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15053475"/>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02210213"/>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249958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97939651"/>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23941727"/>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03164790"/>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60267737"/>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57764848"/>
      </p:ext>
    </p:extLst>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34769236"/>
      </p:ext>
    </p:extLst>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01224785"/>
      </p:ext>
    </p:extLst>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15345703"/>
      </p:ext>
    </p:extLst>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76313006"/>
      </p:ext>
    </p:extLst>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76809353"/>
      </p:ext>
    </p:extLst>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402356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22118617"/>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02050580"/>
      </p:ext>
    </p:extLst>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58514943"/>
      </p:ext>
    </p:extLst>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91108930"/>
      </p:ext>
    </p:extLst>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35810725"/>
      </p:ext>
    </p:extLst>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17360722"/>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51177998"/>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89743323"/>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82924014"/>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51469942"/>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685621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43685024"/>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61432033"/>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01424101"/>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15139523"/>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84354434"/>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53924848"/>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64266649"/>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0773897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73643401"/>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63885855"/>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109189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29747475"/>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08766524"/>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53623910"/>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77786714"/>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11528264"/>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65720487"/>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76540961"/>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25730257"/>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73542492"/>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56660560"/>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61754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82152900"/>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52398339"/>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14872642"/>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42488183"/>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42725614"/>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81270771"/>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5082170"/>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70225395"/>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18173031"/>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24405152"/>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795137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3880527"/>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05076114"/>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05052969"/>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38366702"/>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54418135"/>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05281176"/>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25449263"/>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53843938"/>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61564573"/>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05305465"/>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154766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16440643"/>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92672058"/>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5.109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83477675"/>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55282483"/>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5.109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9487665"/>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5.109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38242768"/>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5.109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78126021"/>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5.109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14238215"/>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5.109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46248932"/>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57417572"/>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5.109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47124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722313"/>
            <a:ext cx="8574088" cy="5207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1447800"/>
            <a:ext cx="4191000"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447800"/>
            <a:ext cx="4191000" cy="4953000"/>
          </a:xfrm>
          <a:prstGeom prst="rect">
            <a:avLst/>
          </a:prstGeom>
        </p:spPr>
        <p:txBody>
          <a:bodyPr/>
          <a:lstStyle/>
          <a:p>
            <a:pPr lvl="0"/>
            <a:endParaRPr lang="en-US" noProof="0"/>
          </a:p>
        </p:txBody>
      </p:sp>
      <p:sp>
        <p:nvSpPr>
          <p:cNvPr id="5" name="Rectangle 11"/>
          <p:cNvSpPr>
            <a:spLocks noGrp="1" noChangeArrowheads="1"/>
          </p:cNvSpPr>
          <p:nvPr>
            <p:ph type="sldNum" sz="quarter" idx="10"/>
          </p:nvPr>
        </p:nvSpPr>
        <p:spPr>
          <a:ln/>
        </p:spPr>
        <p:txBody>
          <a:bodyPr/>
          <a:lstStyle>
            <a:lvl1pPr>
              <a:defRPr/>
            </a:lvl1pPr>
          </a:lstStyle>
          <a:p>
            <a:fld id="{FC8A472B-C898-CB4A-B97D-ED5ACE654A9D}" type="slidenum">
              <a:rPr lang="en-US" altLang="zh-CN"/>
              <a:pPr/>
              <a:t>‹#›</a:t>
            </a:fld>
            <a:endParaRPr lang="en-US" altLang="zh-CN"/>
          </a:p>
        </p:txBody>
      </p:sp>
    </p:spTree>
    <p:extLst>
      <p:ext uri="{BB962C8B-B14F-4D97-AF65-F5344CB8AC3E}">
        <p14:creationId xmlns:p14="http://schemas.microsoft.com/office/powerpoint/2010/main" val="37200403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80858958"/>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76046202"/>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5.109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34385784"/>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19857024"/>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29889099"/>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63629586"/>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55689226"/>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42060441"/>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6832941"/>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79569945"/>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073762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84055646"/>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55272471"/>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08875578"/>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35925325"/>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78845079"/>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63143221"/>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63996063"/>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95323835"/>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36273612"/>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84731540"/>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781143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94019240"/>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90209644"/>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84694578"/>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4014392"/>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21914950"/>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47828053"/>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3513746"/>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98245186"/>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45484198"/>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36377679"/>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192577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93514535"/>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57185447"/>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45704037"/>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01033263"/>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77885763"/>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61126628"/>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7677846"/>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81017973"/>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48526707"/>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41213616"/>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141230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9751070"/>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03175773"/>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05920620"/>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76466143"/>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53691370"/>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96510337"/>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09566602"/>
      </p:ext>
    </p:extLst>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50504060"/>
      </p:ext>
    </p:extLst>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62608838"/>
      </p:ext>
    </p:extLst>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11264077"/>
      </p:ext>
    </p:extLst>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553179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20175385"/>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87562935"/>
      </p:ext>
    </p:extLst>
  </p:cSld>
  <p:clrMapOvr>
    <a:masterClrMapping/>
  </p:clrMapOvr>
</p:sldLayout>
</file>

<file path=ppt/slideLayouts/slideLayout1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50990324"/>
      </p:ext>
    </p:extLst>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20222826"/>
      </p:ext>
    </p:extLst>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0981599"/>
      </p:ext>
    </p:extLst>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89064524"/>
      </p:ext>
    </p:extLst>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96455606"/>
      </p:ext>
    </p:extLst>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5360695"/>
      </p:ext>
    </p:extLst>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12265217"/>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92015524"/>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51094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60733132"/>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26466750"/>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14482063"/>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4479155"/>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26401477"/>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93785475"/>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40731407"/>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32511204"/>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13783042"/>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83765343"/>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471841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359492"/>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72834993"/>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74318695"/>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39640267"/>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04204630"/>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62359990"/>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49148845"/>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01359630"/>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42899147"/>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87874070"/>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096445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19554740"/>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7323443"/>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52225537"/>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39699565"/>
      </p:ext>
    </p:extLst>
  </p:cSld>
  <p:clrMapOvr>
    <a:masterClrMapping/>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10745854"/>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46697753"/>
      </p:ext>
    </p:extLst>
  </p:cSld>
  <p:clrMapOvr>
    <a:masterClrMapping/>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08882455"/>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32501708"/>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31715374"/>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98486607"/>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442791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37872384"/>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11136892"/>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44089228"/>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24103229"/>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5.118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92867966"/>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5.118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85246878"/>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5.118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06635314"/>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5.118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1445447"/>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08030116"/>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5.118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84185508"/>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95775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Footer Placeholder 4"/>
          <p:cNvSpPr>
            <a:spLocks noGrp="1"/>
          </p:cNvSpPr>
          <p:nvPr>
            <p:ph type="ftr" sz="quarter" idx="10"/>
          </p:nvPr>
        </p:nvSpPr>
        <p:spPr>
          <a:xfrm>
            <a:off x="0" y="6537325"/>
            <a:ext cx="9144000" cy="320675"/>
          </a:xfrm>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158657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2262780"/>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10547675"/>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3881652960"/>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156761240"/>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568273096"/>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Footer Placeholder 4"/>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6" name="Slide Number Placeholder 5"/>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16345285"/>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Footer Placeholder 6"/>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8" name="Slide Number Placeholder 7"/>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4043657280"/>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4" name="Slide Number Placeholder 3"/>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3264311870"/>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3" name="Slide Number Placeholder 2"/>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1896927246"/>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Footer Placeholder 4"/>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6" name="Slide Number Placeholder 5"/>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3781851016"/>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Footer Placeholder 4"/>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6" name="Slide Number Placeholder 5"/>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22809389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79656641"/>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2573746575"/>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5.119</a:t>
            </a:r>
          </a:p>
        </p:txBody>
      </p:sp>
    </p:spTree>
    <p:extLst>
      <p:ext uri="{BB962C8B-B14F-4D97-AF65-F5344CB8AC3E}">
        <p14:creationId xmlns:p14="http://schemas.microsoft.com/office/powerpoint/2010/main" val="102782494"/>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3484341199"/>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1816226081"/>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3918243776"/>
      </p:ext>
    </p:extLst>
  </p:cSld>
  <p:clrMapOvr>
    <a:masterClrMapping/>
  </p:clrMapOvr>
</p:sldLayout>
</file>

<file path=ppt/slideLayouts/slideLayout1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Footer Placeholder 4"/>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6" name="Slide Number Placeholder 5"/>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164646904"/>
      </p:ext>
    </p:extLst>
  </p:cSld>
  <p:clrMapOvr>
    <a:masterClrMapping/>
  </p:clrMapOvr>
</p:sldLayout>
</file>

<file path=ppt/slideLayouts/slideLayout1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Footer Placeholder 6"/>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8" name="Slide Number Placeholder 7"/>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450365603"/>
      </p:ext>
    </p:extLst>
  </p:cSld>
  <p:clrMapOvr>
    <a:masterClrMapping/>
  </p:clrMapOvr>
</p:sldLayout>
</file>

<file path=ppt/slideLayouts/slideLayout1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4" name="Slide Number Placeholder 3"/>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1145283725"/>
      </p:ext>
    </p:extLst>
  </p:cSld>
  <p:clrMapOvr>
    <a:masterClrMapping/>
  </p:clrMapOvr>
</p:sldLayout>
</file>

<file path=ppt/slideLayouts/slideLayout1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3" name="Slide Number Placeholder 2"/>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3655306687"/>
      </p:ext>
    </p:extLst>
  </p:cSld>
  <p:clrMapOvr>
    <a:masterClrMapping/>
  </p:clrMapOvr>
</p:sldLayout>
</file>

<file path=ppt/slideLayouts/slideLayout1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Footer Placeholder 4"/>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6" name="Slide Number Placeholder 5"/>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17589880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09420824"/>
      </p:ext>
    </p:extLst>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Footer Placeholder 4"/>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6" name="Slide Number Placeholder 5"/>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3636374616"/>
      </p:ext>
    </p:extLst>
  </p:cSld>
  <p:clrMapOvr>
    <a:masterClrMapping/>
  </p:clrMapOvr>
</p:sldLayout>
</file>

<file path=ppt/slideLayouts/slideLayout1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558416660"/>
      </p:ext>
    </p:extLst>
  </p:cSld>
  <p:clrMapOvr>
    <a:masterClrMapping/>
  </p:clrMapOvr>
</p:sldLayout>
</file>

<file path=ppt/slideLayouts/slideLayout1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
        <p:nvSpPr>
          <p:cNvPr id="5" name="Slide Number Placeholder 4"/>
          <p:cNvSpPr>
            <a:spLocks noGrp="1"/>
          </p:cNvSpPr>
          <p:nvPr>
            <p:ph type="sldNum" sz="quarter" idx="11"/>
          </p:nvPr>
        </p:nvSpPr>
        <p:spPr/>
        <p:txBody>
          <a:bodyPr/>
          <a:lstStyle>
            <a:lvl1pPr>
              <a:defRPr/>
            </a:lvl1pPr>
          </a:lstStyle>
          <a:p>
            <a:r>
              <a:rPr lang="en-US"/>
              <a:t>Fig 5.120</a:t>
            </a:r>
          </a:p>
        </p:txBody>
      </p:sp>
    </p:spTree>
    <p:extLst>
      <p:ext uri="{BB962C8B-B14F-4D97-AF65-F5344CB8AC3E}">
        <p14:creationId xmlns:p14="http://schemas.microsoft.com/office/powerpoint/2010/main" val="853485397"/>
      </p:ext>
    </p:extLst>
  </p:cSld>
  <p:clrMapOvr>
    <a:masterClrMapping/>
  </p:clrMapOvr>
</p:sldLayout>
</file>

<file path=ppt/slideLayouts/slideLayout13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18708241"/>
      </p:ext>
    </p:extLst>
  </p:cSld>
  <p:clrMapOvr>
    <a:masterClrMapping/>
  </p:clrMapOvr>
</p:sldLayout>
</file>

<file path=ppt/slideLayouts/slideLayout1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43694354"/>
      </p:ext>
    </p:extLst>
  </p:cSld>
  <p:clrMapOvr>
    <a:masterClrMapping/>
  </p:clrMapOvr>
</p:sldLayout>
</file>

<file path=ppt/slideLayouts/slideLayout1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83621526"/>
      </p:ext>
    </p:extLst>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Footer Placeholder 4"/>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37625388"/>
      </p:ext>
    </p:extLst>
  </p:cSld>
  <p:clrMapOvr>
    <a:masterClrMapping/>
  </p:clrMapOvr>
</p:sldLayout>
</file>

<file path=ppt/slideLayouts/slideLayout1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Footer Placeholder 6"/>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71773729"/>
      </p:ext>
    </p:extLst>
  </p:cSld>
  <p:clrMapOvr>
    <a:masterClrMapping/>
  </p:clrMapOvr>
</p:sldLayout>
</file>

<file path=ppt/slideLayouts/slideLayout1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83940692"/>
      </p:ext>
    </p:extLst>
  </p:cSld>
  <p:clrMapOvr>
    <a:masterClrMapping/>
  </p:clrMapOvr>
</p:sldLayout>
</file>

<file path=ppt/slideLayouts/slideLayout1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2046741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6920816"/>
      </p:ext>
    </p:extLst>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Footer Placeholder 4"/>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92623241"/>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Footer Placeholder 4"/>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92868157"/>
      </p:ext>
    </p:extLst>
  </p:cSld>
  <p:clrMapOvr>
    <a:masterClrMapping/>
  </p:clrMapOvr>
</p:sldLayout>
</file>

<file path=ppt/slideLayouts/slideLayout1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44109183"/>
      </p:ext>
    </p:extLst>
  </p:cSld>
  <p:clrMapOvr>
    <a:masterClrMapping/>
  </p:clrMapOvr>
</p:sldLayout>
</file>

<file path=ppt/slideLayouts/slideLayout1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067318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485168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811035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304516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46232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361773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02643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9835826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047734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8442086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3806025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62127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0613067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305568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286100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967431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758936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66721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717448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408295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473899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581264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5686723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139573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195907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6353195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1100269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2228462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33441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9986916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6085476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7492350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626129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992517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688854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9201707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0791472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7761676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3170325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27644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4215970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917428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9863651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1941536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683259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7953977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8804734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6398693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8888991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967146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68196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4328403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5746727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0332897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7325946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2703205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522704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538868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2208395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4545225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9319826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872273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0448658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6587192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0511708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349012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3237396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5246474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972279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7301078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0516797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1229426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3052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1604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498931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370467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5.19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7109518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64512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999399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0906826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0373789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286645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3636330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712558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07931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6186729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985462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5.19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1861845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1117102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3255733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5943822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8894673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8541879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8210406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592534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25695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905889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1072824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6182436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2942098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3514281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726903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4502184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8425035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44629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2799056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4559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0890950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4556783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8369595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0978952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5468862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1564412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5692801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5854392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2807935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434177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993916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956327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3685051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296092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2671791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1837419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7773810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6349498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210726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2066010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7726055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00303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539252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527300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6894020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8766246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6057037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3917880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8332817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494826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3571228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0638841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8147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2739879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8393370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0429580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562410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3654740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775488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1983781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170596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3465691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1716287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61996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6139325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8133345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1309350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2579028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3943720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3967920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3095812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2366493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481832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0305560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901453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28303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0782991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8449212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6047966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4981961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8894424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8375462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4130081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7704434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5077046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04081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1559884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6675121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712759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0182407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2696003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8635106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0777009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4951576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9841513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6918387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9325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13055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5791608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8544317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5414592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2357291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3180848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8584038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4529954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6826681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6570231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4195947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70228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1228785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3903683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5.29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9422079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9882985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5.29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85008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5.29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8439908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5.29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8735434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5.29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7644400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5.29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8178486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7030104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5.29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58769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3547288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5233346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5.29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3080310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6012078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0310236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1382901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8016334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6086179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2903911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0265681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853153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7332094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2612083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895488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9153129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1409292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57287266"/>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3171428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4576886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1078212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4419484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66933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3923449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6013429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187937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2793072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8195768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1791160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266866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111794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2870508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9800082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74466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9408441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44452416"/>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3379805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3341846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3728581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5013887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936587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1083486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7003082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6465237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49022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7921519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5525460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56532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5807675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300840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1994364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2673170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857564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8920670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3053850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641809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8602631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1141511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6885151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89481127"/>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3307787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940361"/>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2629290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43422771"/>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8163816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12131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904511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049632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281604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73309819"/>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4306122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9856618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5054401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2632265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6890128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4130558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7722289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105264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2210942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81189766"/>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0168823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6487778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9494492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91093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8588278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9776340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9030000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0422926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8204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350729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04967561"/>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9154190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25827109"/>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2518339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54313338"/>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6027573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7333652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0319892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3582139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422051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710527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3583281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55694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0738059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1612356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3214469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33815211"/>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050535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15713624"/>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3558621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3880243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958119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6402011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69940000"/>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5.39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4314818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0549523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5.39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6492575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5.39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7467987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5.39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8934936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5.39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36005158"/>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5.39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7521754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15595728"/>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5.39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533793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26160842"/>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09716794"/>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5.39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0689705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524908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2222852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8384794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3819404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4554490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89078359"/>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18194971"/>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999320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8292519"/>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7314668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8745404"/>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2754367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0080785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3926309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25931774"/>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4175482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93315015"/>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9703633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31335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7196761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474943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7742865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0783598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6794735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9367232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9059382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9971619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6927828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24698326"/>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082571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02499647"/>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7231818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49875504"/>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8510318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50285723"/>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08036457"/>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07916129"/>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05190224"/>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8623728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48036679"/>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511140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7401436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89395229"/>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6774990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8369411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58886650"/>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57327805"/>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78156139"/>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55101825"/>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98172351"/>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96115865"/>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409749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02157990"/>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9299592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7990378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8778527"/>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7007529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95557875"/>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14413947"/>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2454528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15764911"/>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45940224"/>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983196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80866819"/>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61879308"/>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13165714"/>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93512453"/>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65144270"/>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97884707"/>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13527982"/>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9927609"/>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19048511"/>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0009926"/>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7400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040209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9514688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1237749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96215104"/>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53035574"/>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06008880"/>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9600903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26388518"/>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20413294"/>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3662017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43343973"/>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674870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3765632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70830649"/>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5860897"/>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2089180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1474137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49178957"/>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5710104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3586732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41322846"/>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31307324"/>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698334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26107211"/>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5398999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17056076"/>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00619951"/>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94622253"/>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79302448"/>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06031826"/>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12374160"/>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5674716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39995956"/>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872353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73547919"/>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40484985"/>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5.49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33495534"/>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14162030"/>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5.49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0782137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5.49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08585245"/>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5.49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73016466"/>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5.49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80734538"/>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5.49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47593835"/>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5639650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5.49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69913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67901993"/>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25079157"/>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5.49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15885448"/>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77906947"/>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20230906"/>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40707710"/>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33729691"/>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37412917"/>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70398651"/>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58174963"/>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707700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59867057"/>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37668249"/>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28516773"/>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72478715"/>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4125421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77710748"/>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59086585"/>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41052517"/>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09091569"/>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180514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2895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55304687"/>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3521516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41365732"/>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19151139"/>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0594937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2423388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936319"/>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85125602"/>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83980867"/>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58368327"/>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58612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29119773"/>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01382181"/>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96503821"/>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69892422"/>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58109214"/>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4720431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98158494"/>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22900541"/>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09273223"/>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3090325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604244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41123995"/>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20868354"/>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0734248"/>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98816284"/>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89325337"/>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54359704"/>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69391816"/>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9825114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11288210"/>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50977205"/>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275720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09864882"/>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10095395"/>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75686504"/>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42555445"/>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5105550"/>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04107600"/>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8990531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2660176"/>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3019172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74646169"/>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62084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301904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71069622"/>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39963689"/>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09566162"/>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56118912"/>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5226219"/>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51218125"/>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5568910"/>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6074935"/>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46675726"/>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16208120"/>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931704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50150959"/>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44679685"/>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01513756"/>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48128955"/>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82689456"/>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66450213"/>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16484347"/>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39680242"/>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05898169"/>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57266769"/>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508464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97526790"/>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65586038"/>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37950478"/>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54462554"/>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31307132"/>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01145585"/>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44389857"/>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3297376"/>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81486264"/>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29721847"/>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523016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63913472"/>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36945477"/>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40630153"/>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8236298"/>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25614170"/>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41074010"/>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97359388"/>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70260149"/>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49973334"/>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62507108"/>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984291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5385558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93884156"/>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7854566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1093841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37039387"/>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5.59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03886466"/>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5.59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80504510"/>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5.59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70896560"/>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5.59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02274081"/>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99076183"/>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5.59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292531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71911951"/>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7554492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44694866"/>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24724887"/>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85314214"/>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09253314"/>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09620622"/>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87473811"/>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46394255"/>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0293356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661700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0332551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07554850"/>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8839249"/>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42778877"/>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56646329"/>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69970665"/>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80253247"/>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35543360"/>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44482908"/>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6637524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205197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86660607"/>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60324142"/>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28496669"/>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6534575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28683298"/>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56792294"/>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60136732"/>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21064890"/>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13352103"/>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62433039"/>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717161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85371004"/>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50243463"/>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45192613"/>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60649797"/>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66125751"/>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06524349"/>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89796467"/>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2207529"/>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0726420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90003026"/>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543957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61405476"/>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9699910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98943788"/>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83066005"/>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62297481"/>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6573543"/>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99766995"/>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25503709"/>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00705484"/>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50719013"/>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77623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41332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22855717"/>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78967394"/>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20248430"/>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99203791"/>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20706811"/>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82172763"/>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25344413"/>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86957943"/>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31422071"/>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80178202"/>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306714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20814108"/>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43896591"/>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84978208"/>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3498250"/>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12453975"/>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983495"/>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84198402"/>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97931708"/>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18361231"/>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91049324"/>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464216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51796448"/>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889743"/>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09359453"/>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78555128"/>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75443274"/>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87223872"/>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95763015"/>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7590273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20046857"/>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99778954"/>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721981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46898505"/>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27332386"/>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39188346"/>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11530850"/>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69681003"/>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09417578"/>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66857606"/>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01624602"/>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75905496"/>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47019202"/>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516214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75953565"/>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98416488"/>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53258129"/>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30636658"/>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30326154"/>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8578590"/>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41319386"/>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20843057"/>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94464240"/>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0785385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937136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23535930"/>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1175489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5.69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82005469"/>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39611202"/>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5.69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08708844"/>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5.69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61841976"/>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5.69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06149963"/>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5.69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70262346"/>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5.69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42224926"/>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74939281"/>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5.69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257440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86890248"/>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89783708"/>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5.69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47327308"/>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37601952"/>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04144328"/>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28150276"/>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20190492"/>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07095350"/>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62057015"/>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68704771"/>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661419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46608115"/>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8226418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5245245"/>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67258055"/>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32388399"/>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29233127"/>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2557606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6050471"/>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5674903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86183878"/>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937924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88049582"/>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97277179"/>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00086808"/>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50091866"/>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87261520"/>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51077052"/>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01062099"/>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25072233"/>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57698272"/>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9077474"/>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030506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4041451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17827225"/>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90823361"/>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22740642"/>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97695244"/>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70347575"/>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42724912"/>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2484016"/>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7628127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21947239"/>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60490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13497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71298472"/>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52739679"/>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72041231"/>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56761102"/>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50452886"/>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25386437"/>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9899738"/>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5300997"/>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1946526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67998878"/>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049525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47493830"/>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09546512"/>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52719039"/>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07635636"/>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03781270"/>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40639212"/>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07195782"/>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83325907"/>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85283122"/>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25249648"/>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920069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58828665"/>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26476516"/>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2648805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8949984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76988901"/>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24399276"/>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83844756"/>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74453340"/>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5780784"/>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39256877"/>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101530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50851096"/>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48072262"/>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94835834"/>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71958588"/>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70781643"/>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78832146"/>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90112890"/>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38775283"/>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31733529"/>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26023703"/>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5370648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03464411"/>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62208148"/>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29439547"/>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05520135"/>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89747599"/>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68668634"/>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46120565"/>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14335765"/>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80645048"/>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47080513"/>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7291159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00311214"/>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94615125"/>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65282031"/>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30865826"/>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85972809"/>
      </p:ext>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50286768"/>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29669457"/>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50663075"/>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63887863"/>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96490527"/>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577046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71326837"/>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56505754"/>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5.79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84570221"/>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92705953"/>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5.79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71840391"/>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5.79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35798479"/>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5.79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47784603"/>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5.79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68134848"/>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5.79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37810708"/>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09107155"/>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5.79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529999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87140282"/>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49332733"/>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5.79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56126994"/>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47116087"/>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270781128"/>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80312045"/>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47309589"/>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04363052"/>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16370561"/>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89478056"/>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056719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49989269"/>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15013560"/>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89063314"/>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84340433"/>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24546942"/>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49926762"/>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6296296"/>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98070003"/>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64035024"/>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84602695"/>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825735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72876885"/>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62306072"/>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98520984"/>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61660385"/>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85212925"/>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55852918"/>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8733961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98558888"/>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62066364"/>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5.82</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99048969"/>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5.82</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448537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277684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02718578"/>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5.82</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52337740"/>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76077821"/>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5.82</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35655877"/>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61617978"/>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5.82</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79762350"/>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38996711"/>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73460122"/>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02193349"/>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26856472"/>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5.83</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89228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87981298"/>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5.83</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10930598"/>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5.83</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16642208"/>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72315231"/>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5.83</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90068521"/>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5487708"/>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5.83</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95680692"/>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021774743"/>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1733931"/>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53686533"/>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291943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36206183"/>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5.84</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404234072"/>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5.84</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13085211"/>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5.84</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77506088"/>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53952722"/>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5.84</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79921641"/>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59598393"/>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5.84</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61889947"/>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2650119"/>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259938591"/>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911194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509718031"/>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50165313"/>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5.85</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57875045"/>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5.85</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07832213"/>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5.85</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52553749"/>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40825605"/>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5.85</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83851623"/>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26213396"/>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5.85</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536607660"/>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58750005"/>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203154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23269751"/>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02105238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67659849"/>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5.86</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99910069"/>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5.86</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18683216"/>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5.86</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65707987"/>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89112854"/>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5.86</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77519235"/>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601215113"/>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5.86</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847773727"/>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011243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384669105"/>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61775413"/>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83066603"/>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62684682"/>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5.87</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81128282"/>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5.87</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15711212"/>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5.87</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723091272"/>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90271473"/>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5.87</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0021889"/>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944997366"/>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5.87</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154313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12145026"/>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33612709"/>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0594962"/>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73423622"/>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977376795"/>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5.88</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537601575"/>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5.88</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38105039"/>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5.88</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79339880"/>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0066689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5.88</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108106528"/>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136398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86618475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5.88</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15915580"/>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5.89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8117035"/>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65397185"/>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5.89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80469052"/>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5.89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644130068"/>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5.89</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92137914"/>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5.89</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51002209"/>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5.89</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27147162"/>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86923724"/>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5.89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5723413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130461004"/>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112861955"/>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5.89</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92421870"/>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442495769"/>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379253362"/>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722806704"/>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693146218"/>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5.90</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3344767"/>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5.90</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70657689"/>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5.90</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88919009"/>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1858678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3946325741"/>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Fig 5.90</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67838181"/>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637434793"/>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5.90</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086727042"/>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r>
              <a:rPr lang="en-US"/>
              <a:t>Fig 5.91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7834133"/>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Fig 5.91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976106773"/>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Fig 5.91</a:t>
            </a:r>
          </a:p>
        </p:txBody>
      </p:sp>
      <p:sp>
        <p:nvSpPr>
          <p:cNvPr id="5" name="Footer Placeholder 4"/>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805821297"/>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Fig 5.91</a:t>
            </a:r>
          </a:p>
        </p:txBody>
      </p:sp>
      <p:sp>
        <p:nvSpPr>
          <p:cNvPr id="6" name="Footer Placeholder 5"/>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4227890505"/>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Fig 5.91</a:t>
            </a:r>
          </a:p>
        </p:txBody>
      </p:sp>
      <p:sp>
        <p:nvSpPr>
          <p:cNvPr id="8" name="Footer Placeholder 7"/>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1005729609"/>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CA"/>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Fig 5.91</a:t>
            </a:r>
          </a:p>
        </p:txBody>
      </p:sp>
      <p:sp>
        <p:nvSpPr>
          <p:cNvPr id="4" name="Footer Placeholder 3"/>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800595554"/>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Fig 5.91</a:t>
            </a:r>
          </a:p>
        </p:txBody>
      </p:sp>
      <p:sp>
        <p:nvSpPr>
          <p:cNvPr id="3" name="Footer Placeholder 2"/>
          <p:cNvSpPr>
            <a:spLocks noGrp="1"/>
          </p:cNvSpPr>
          <p:nvPr>
            <p:ph type="ftr" sz="quarter" idx="11"/>
          </p:nvPr>
        </p:nvSpPr>
        <p:spPr/>
        <p:txBody>
          <a:bodyPr/>
          <a:lstStyle>
            <a:lvl1pPr>
              <a:defRPr/>
            </a:lvl1pPr>
          </a:lstStyle>
          <a:p>
            <a:r>
              <a:rPr lang="en-US"/>
              <a:t>From</a:t>
            </a:r>
            <a:r>
              <a:rPr lang="en-US" i="1"/>
              <a:t> Principles of Electronic Materials and Devices, Third Edition</a:t>
            </a:r>
            <a:r>
              <a:rPr lang="en-US"/>
              <a:t>, S.O. Kasap (© McGraw-Hill, 2005)</a:t>
            </a:r>
          </a:p>
        </p:txBody>
      </p:sp>
    </p:spTree>
    <p:extLst>
      <p:ext uri="{BB962C8B-B14F-4D97-AF65-F5344CB8AC3E}">
        <p14:creationId xmlns:p14="http://schemas.microsoft.com/office/powerpoint/2010/main" val="225494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00.xml.rels><?xml version="1.0" encoding="UTF-8" standalone="yes"?>
<Relationships xmlns="http://schemas.openxmlformats.org/package/2006/relationships"><Relationship Id="rId8" Type="http://schemas.openxmlformats.org/officeDocument/2006/relationships/slideLayout" Target="../slideLayouts/slideLayout1099.xml"/><Relationship Id="rId3" Type="http://schemas.openxmlformats.org/officeDocument/2006/relationships/slideLayout" Target="../slideLayouts/slideLayout1094.xml"/><Relationship Id="rId7" Type="http://schemas.openxmlformats.org/officeDocument/2006/relationships/slideLayout" Target="../slideLayouts/slideLayout1098.xml"/><Relationship Id="rId12" Type="http://schemas.openxmlformats.org/officeDocument/2006/relationships/theme" Target="../theme/theme100.xml"/><Relationship Id="rId2" Type="http://schemas.openxmlformats.org/officeDocument/2006/relationships/slideLayout" Target="../slideLayouts/slideLayout1093.xml"/><Relationship Id="rId1" Type="http://schemas.openxmlformats.org/officeDocument/2006/relationships/slideLayout" Target="../slideLayouts/slideLayout1092.xml"/><Relationship Id="rId6" Type="http://schemas.openxmlformats.org/officeDocument/2006/relationships/slideLayout" Target="../slideLayouts/slideLayout1097.xml"/><Relationship Id="rId11" Type="http://schemas.openxmlformats.org/officeDocument/2006/relationships/slideLayout" Target="../slideLayouts/slideLayout1102.xml"/><Relationship Id="rId5" Type="http://schemas.openxmlformats.org/officeDocument/2006/relationships/slideLayout" Target="../slideLayouts/slideLayout1096.xml"/><Relationship Id="rId10" Type="http://schemas.openxmlformats.org/officeDocument/2006/relationships/slideLayout" Target="../slideLayouts/slideLayout1101.xml"/><Relationship Id="rId4" Type="http://schemas.openxmlformats.org/officeDocument/2006/relationships/slideLayout" Target="../slideLayouts/slideLayout1095.xml"/><Relationship Id="rId9" Type="http://schemas.openxmlformats.org/officeDocument/2006/relationships/slideLayout" Target="../slideLayouts/slideLayout1100.xml"/></Relationships>
</file>

<file path=ppt/slideMasters/_rels/slideMaster101.xml.rels><?xml version="1.0" encoding="UTF-8" standalone="yes"?>
<Relationships xmlns="http://schemas.openxmlformats.org/package/2006/relationships"><Relationship Id="rId8" Type="http://schemas.openxmlformats.org/officeDocument/2006/relationships/slideLayout" Target="../slideLayouts/slideLayout1110.xml"/><Relationship Id="rId3" Type="http://schemas.openxmlformats.org/officeDocument/2006/relationships/slideLayout" Target="../slideLayouts/slideLayout1105.xml"/><Relationship Id="rId7" Type="http://schemas.openxmlformats.org/officeDocument/2006/relationships/slideLayout" Target="../slideLayouts/slideLayout1109.xml"/><Relationship Id="rId12" Type="http://schemas.openxmlformats.org/officeDocument/2006/relationships/theme" Target="../theme/theme101.xml"/><Relationship Id="rId2" Type="http://schemas.openxmlformats.org/officeDocument/2006/relationships/slideLayout" Target="../slideLayouts/slideLayout1104.xml"/><Relationship Id="rId1" Type="http://schemas.openxmlformats.org/officeDocument/2006/relationships/slideLayout" Target="../slideLayouts/slideLayout1103.xml"/><Relationship Id="rId6" Type="http://schemas.openxmlformats.org/officeDocument/2006/relationships/slideLayout" Target="../slideLayouts/slideLayout1108.xml"/><Relationship Id="rId11" Type="http://schemas.openxmlformats.org/officeDocument/2006/relationships/slideLayout" Target="../slideLayouts/slideLayout1113.xml"/><Relationship Id="rId5" Type="http://schemas.openxmlformats.org/officeDocument/2006/relationships/slideLayout" Target="../slideLayouts/slideLayout1107.xml"/><Relationship Id="rId10" Type="http://schemas.openxmlformats.org/officeDocument/2006/relationships/slideLayout" Target="../slideLayouts/slideLayout1112.xml"/><Relationship Id="rId4" Type="http://schemas.openxmlformats.org/officeDocument/2006/relationships/slideLayout" Target="../slideLayouts/slideLayout1106.xml"/><Relationship Id="rId9" Type="http://schemas.openxmlformats.org/officeDocument/2006/relationships/slideLayout" Target="../slideLayouts/slideLayout1111.xml"/></Relationships>
</file>

<file path=ppt/slideMasters/_rels/slideMaster102.xml.rels><?xml version="1.0" encoding="UTF-8" standalone="yes"?>
<Relationships xmlns="http://schemas.openxmlformats.org/package/2006/relationships"><Relationship Id="rId8" Type="http://schemas.openxmlformats.org/officeDocument/2006/relationships/slideLayout" Target="../slideLayouts/slideLayout1121.xml"/><Relationship Id="rId3" Type="http://schemas.openxmlformats.org/officeDocument/2006/relationships/slideLayout" Target="../slideLayouts/slideLayout1116.xml"/><Relationship Id="rId7" Type="http://schemas.openxmlformats.org/officeDocument/2006/relationships/slideLayout" Target="../slideLayouts/slideLayout1120.xml"/><Relationship Id="rId12" Type="http://schemas.openxmlformats.org/officeDocument/2006/relationships/theme" Target="../theme/theme102.xml"/><Relationship Id="rId2" Type="http://schemas.openxmlformats.org/officeDocument/2006/relationships/slideLayout" Target="../slideLayouts/slideLayout1115.xml"/><Relationship Id="rId1" Type="http://schemas.openxmlformats.org/officeDocument/2006/relationships/slideLayout" Target="../slideLayouts/slideLayout1114.xml"/><Relationship Id="rId6" Type="http://schemas.openxmlformats.org/officeDocument/2006/relationships/slideLayout" Target="../slideLayouts/slideLayout1119.xml"/><Relationship Id="rId11" Type="http://schemas.openxmlformats.org/officeDocument/2006/relationships/slideLayout" Target="../slideLayouts/slideLayout1124.xml"/><Relationship Id="rId5" Type="http://schemas.openxmlformats.org/officeDocument/2006/relationships/slideLayout" Target="../slideLayouts/slideLayout1118.xml"/><Relationship Id="rId10" Type="http://schemas.openxmlformats.org/officeDocument/2006/relationships/slideLayout" Target="../slideLayouts/slideLayout1123.xml"/><Relationship Id="rId4" Type="http://schemas.openxmlformats.org/officeDocument/2006/relationships/slideLayout" Target="../slideLayouts/slideLayout1117.xml"/><Relationship Id="rId9" Type="http://schemas.openxmlformats.org/officeDocument/2006/relationships/slideLayout" Target="../slideLayouts/slideLayout1122.xml"/></Relationships>
</file>

<file path=ppt/slideMasters/_rels/slideMaster103.xml.rels><?xml version="1.0" encoding="UTF-8" standalone="yes"?>
<Relationships xmlns="http://schemas.openxmlformats.org/package/2006/relationships"><Relationship Id="rId8" Type="http://schemas.openxmlformats.org/officeDocument/2006/relationships/slideLayout" Target="../slideLayouts/slideLayout1132.xml"/><Relationship Id="rId3" Type="http://schemas.openxmlformats.org/officeDocument/2006/relationships/slideLayout" Target="../slideLayouts/slideLayout1127.xml"/><Relationship Id="rId7" Type="http://schemas.openxmlformats.org/officeDocument/2006/relationships/slideLayout" Target="../slideLayouts/slideLayout1131.xml"/><Relationship Id="rId12" Type="http://schemas.openxmlformats.org/officeDocument/2006/relationships/theme" Target="../theme/theme103.xml"/><Relationship Id="rId2" Type="http://schemas.openxmlformats.org/officeDocument/2006/relationships/slideLayout" Target="../slideLayouts/slideLayout1126.xml"/><Relationship Id="rId1" Type="http://schemas.openxmlformats.org/officeDocument/2006/relationships/slideLayout" Target="../slideLayouts/slideLayout1125.xml"/><Relationship Id="rId6" Type="http://schemas.openxmlformats.org/officeDocument/2006/relationships/slideLayout" Target="../slideLayouts/slideLayout1130.xml"/><Relationship Id="rId11" Type="http://schemas.openxmlformats.org/officeDocument/2006/relationships/slideLayout" Target="../slideLayouts/slideLayout1135.xml"/><Relationship Id="rId5" Type="http://schemas.openxmlformats.org/officeDocument/2006/relationships/slideLayout" Target="../slideLayouts/slideLayout1129.xml"/><Relationship Id="rId10" Type="http://schemas.openxmlformats.org/officeDocument/2006/relationships/slideLayout" Target="../slideLayouts/slideLayout1134.xml"/><Relationship Id="rId4" Type="http://schemas.openxmlformats.org/officeDocument/2006/relationships/slideLayout" Target="../slideLayouts/slideLayout1128.xml"/><Relationship Id="rId9" Type="http://schemas.openxmlformats.org/officeDocument/2006/relationships/slideLayout" Target="../slideLayouts/slideLayout1133.xml"/></Relationships>
</file>

<file path=ppt/slideMasters/_rels/slideMaster104.xml.rels><?xml version="1.0" encoding="UTF-8" standalone="yes"?>
<Relationships xmlns="http://schemas.openxmlformats.org/package/2006/relationships"><Relationship Id="rId8" Type="http://schemas.openxmlformats.org/officeDocument/2006/relationships/slideLayout" Target="../slideLayouts/slideLayout1143.xml"/><Relationship Id="rId3" Type="http://schemas.openxmlformats.org/officeDocument/2006/relationships/slideLayout" Target="../slideLayouts/slideLayout1138.xml"/><Relationship Id="rId7" Type="http://schemas.openxmlformats.org/officeDocument/2006/relationships/slideLayout" Target="../slideLayouts/slideLayout1142.xml"/><Relationship Id="rId12" Type="http://schemas.openxmlformats.org/officeDocument/2006/relationships/theme" Target="../theme/theme104.xml"/><Relationship Id="rId2" Type="http://schemas.openxmlformats.org/officeDocument/2006/relationships/slideLayout" Target="../slideLayouts/slideLayout1137.xml"/><Relationship Id="rId1" Type="http://schemas.openxmlformats.org/officeDocument/2006/relationships/slideLayout" Target="../slideLayouts/slideLayout1136.xml"/><Relationship Id="rId6" Type="http://schemas.openxmlformats.org/officeDocument/2006/relationships/slideLayout" Target="../slideLayouts/slideLayout1141.xml"/><Relationship Id="rId11" Type="http://schemas.openxmlformats.org/officeDocument/2006/relationships/slideLayout" Target="../slideLayouts/slideLayout1146.xml"/><Relationship Id="rId5" Type="http://schemas.openxmlformats.org/officeDocument/2006/relationships/slideLayout" Target="../slideLayouts/slideLayout1140.xml"/><Relationship Id="rId10" Type="http://schemas.openxmlformats.org/officeDocument/2006/relationships/slideLayout" Target="../slideLayouts/slideLayout1145.xml"/><Relationship Id="rId4" Type="http://schemas.openxmlformats.org/officeDocument/2006/relationships/slideLayout" Target="../slideLayouts/slideLayout1139.xml"/><Relationship Id="rId9" Type="http://schemas.openxmlformats.org/officeDocument/2006/relationships/slideLayout" Target="../slideLayouts/slideLayout1144.xml"/></Relationships>
</file>

<file path=ppt/slideMasters/_rels/slideMaster105.xml.rels><?xml version="1.0" encoding="UTF-8" standalone="yes"?>
<Relationships xmlns="http://schemas.openxmlformats.org/package/2006/relationships"><Relationship Id="rId8" Type="http://schemas.openxmlformats.org/officeDocument/2006/relationships/slideLayout" Target="../slideLayouts/slideLayout1154.xml"/><Relationship Id="rId3" Type="http://schemas.openxmlformats.org/officeDocument/2006/relationships/slideLayout" Target="../slideLayouts/slideLayout1149.xml"/><Relationship Id="rId7" Type="http://schemas.openxmlformats.org/officeDocument/2006/relationships/slideLayout" Target="../slideLayouts/slideLayout1153.xml"/><Relationship Id="rId12" Type="http://schemas.openxmlformats.org/officeDocument/2006/relationships/theme" Target="../theme/theme105.xml"/><Relationship Id="rId2" Type="http://schemas.openxmlformats.org/officeDocument/2006/relationships/slideLayout" Target="../slideLayouts/slideLayout1148.xml"/><Relationship Id="rId1" Type="http://schemas.openxmlformats.org/officeDocument/2006/relationships/slideLayout" Target="../slideLayouts/slideLayout1147.xml"/><Relationship Id="rId6" Type="http://schemas.openxmlformats.org/officeDocument/2006/relationships/slideLayout" Target="../slideLayouts/slideLayout1152.xml"/><Relationship Id="rId11" Type="http://schemas.openxmlformats.org/officeDocument/2006/relationships/slideLayout" Target="../slideLayouts/slideLayout1157.xml"/><Relationship Id="rId5" Type="http://schemas.openxmlformats.org/officeDocument/2006/relationships/slideLayout" Target="../slideLayouts/slideLayout1151.xml"/><Relationship Id="rId10" Type="http://schemas.openxmlformats.org/officeDocument/2006/relationships/slideLayout" Target="../slideLayouts/slideLayout1156.xml"/><Relationship Id="rId4" Type="http://schemas.openxmlformats.org/officeDocument/2006/relationships/slideLayout" Target="../slideLayouts/slideLayout1150.xml"/><Relationship Id="rId9" Type="http://schemas.openxmlformats.org/officeDocument/2006/relationships/slideLayout" Target="../slideLayouts/slideLayout1155.xml"/></Relationships>
</file>

<file path=ppt/slideMasters/_rels/slideMaster106.xml.rels><?xml version="1.0" encoding="UTF-8" standalone="yes"?>
<Relationships xmlns="http://schemas.openxmlformats.org/package/2006/relationships"><Relationship Id="rId8" Type="http://schemas.openxmlformats.org/officeDocument/2006/relationships/slideLayout" Target="../slideLayouts/slideLayout1165.xml"/><Relationship Id="rId3" Type="http://schemas.openxmlformats.org/officeDocument/2006/relationships/slideLayout" Target="../slideLayouts/slideLayout1160.xml"/><Relationship Id="rId7" Type="http://schemas.openxmlformats.org/officeDocument/2006/relationships/slideLayout" Target="../slideLayouts/slideLayout1164.xml"/><Relationship Id="rId12" Type="http://schemas.openxmlformats.org/officeDocument/2006/relationships/theme" Target="../theme/theme106.xml"/><Relationship Id="rId2" Type="http://schemas.openxmlformats.org/officeDocument/2006/relationships/slideLayout" Target="../slideLayouts/slideLayout1159.xml"/><Relationship Id="rId1" Type="http://schemas.openxmlformats.org/officeDocument/2006/relationships/slideLayout" Target="../slideLayouts/slideLayout1158.xml"/><Relationship Id="rId6" Type="http://schemas.openxmlformats.org/officeDocument/2006/relationships/slideLayout" Target="../slideLayouts/slideLayout1163.xml"/><Relationship Id="rId11" Type="http://schemas.openxmlformats.org/officeDocument/2006/relationships/slideLayout" Target="../slideLayouts/slideLayout1168.xml"/><Relationship Id="rId5" Type="http://schemas.openxmlformats.org/officeDocument/2006/relationships/slideLayout" Target="../slideLayouts/slideLayout1162.xml"/><Relationship Id="rId10" Type="http://schemas.openxmlformats.org/officeDocument/2006/relationships/slideLayout" Target="../slideLayouts/slideLayout1167.xml"/><Relationship Id="rId4" Type="http://schemas.openxmlformats.org/officeDocument/2006/relationships/slideLayout" Target="../slideLayouts/slideLayout1161.xml"/><Relationship Id="rId9" Type="http://schemas.openxmlformats.org/officeDocument/2006/relationships/slideLayout" Target="../slideLayouts/slideLayout1166.xml"/></Relationships>
</file>

<file path=ppt/slideMasters/_rels/slideMaster107.xml.rels><?xml version="1.0" encoding="UTF-8" standalone="yes"?>
<Relationships xmlns="http://schemas.openxmlformats.org/package/2006/relationships"><Relationship Id="rId8" Type="http://schemas.openxmlformats.org/officeDocument/2006/relationships/slideLayout" Target="../slideLayouts/slideLayout1176.xml"/><Relationship Id="rId3" Type="http://schemas.openxmlformats.org/officeDocument/2006/relationships/slideLayout" Target="../slideLayouts/slideLayout1171.xml"/><Relationship Id="rId7" Type="http://schemas.openxmlformats.org/officeDocument/2006/relationships/slideLayout" Target="../slideLayouts/slideLayout1175.xml"/><Relationship Id="rId12" Type="http://schemas.openxmlformats.org/officeDocument/2006/relationships/theme" Target="../theme/theme107.xml"/><Relationship Id="rId2" Type="http://schemas.openxmlformats.org/officeDocument/2006/relationships/slideLayout" Target="../slideLayouts/slideLayout1170.xml"/><Relationship Id="rId1" Type="http://schemas.openxmlformats.org/officeDocument/2006/relationships/slideLayout" Target="../slideLayouts/slideLayout1169.xml"/><Relationship Id="rId6" Type="http://schemas.openxmlformats.org/officeDocument/2006/relationships/slideLayout" Target="../slideLayouts/slideLayout1174.xml"/><Relationship Id="rId11" Type="http://schemas.openxmlformats.org/officeDocument/2006/relationships/slideLayout" Target="../slideLayouts/slideLayout1179.xml"/><Relationship Id="rId5" Type="http://schemas.openxmlformats.org/officeDocument/2006/relationships/slideLayout" Target="../slideLayouts/slideLayout1173.xml"/><Relationship Id="rId10" Type="http://schemas.openxmlformats.org/officeDocument/2006/relationships/slideLayout" Target="../slideLayouts/slideLayout1178.xml"/><Relationship Id="rId4" Type="http://schemas.openxmlformats.org/officeDocument/2006/relationships/slideLayout" Target="../slideLayouts/slideLayout1172.xml"/><Relationship Id="rId9" Type="http://schemas.openxmlformats.org/officeDocument/2006/relationships/slideLayout" Target="../slideLayouts/slideLayout1177.xml"/></Relationships>
</file>

<file path=ppt/slideMasters/_rels/slideMaster108.xml.rels><?xml version="1.0" encoding="UTF-8" standalone="yes"?>
<Relationships xmlns="http://schemas.openxmlformats.org/package/2006/relationships"><Relationship Id="rId8" Type="http://schemas.openxmlformats.org/officeDocument/2006/relationships/slideLayout" Target="../slideLayouts/slideLayout1187.xml"/><Relationship Id="rId3" Type="http://schemas.openxmlformats.org/officeDocument/2006/relationships/slideLayout" Target="../slideLayouts/slideLayout1182.xml"/><Relationship Id="rId7" Type="http://schemas.openxmlformats.org/officeDocument/2006/relationships/slideLayout" Target="../slideLayouts/slideLayout1186.xml"/><Relationship Id="rId12" Type="http://schemas.openxmlformats.org/officeDocument/2006/relationships/theme" Target="../theme/theme108.xml"/><Relationship Id="rId2" Type="http://schemas.openxmlformats.org/officeDocument/2006/relationships/slideLayout" Target="../slideLayouts/slideLayout1181.xml"/><Relationship Id="rId1" Type="http://schemas.openxmlformats.org/officeDocument/2006/relationships/slideLayout" Target="../slideLayouts/slideLayout1180.xml"/><Relationship Id="rId6" Type="http://schemas.openxmlformats.org/officeDocument/2006/relationships/slideLayout" Target="../slideLayouts/slideLayout1185.xml"/><Relationship Id="rId11" Type="http://schemas.openxmlformats.org/officeDocument/2006/relationships/slideLayout" Target="../slideLayouts/slideLayout1190.xml"/><Relationship Id="rId5" Type="http://schemas.openxmlformats.org/officeDocument/2006/relationships/slideLayout" Target="../slideLayouts/slideLayout1184.xml"/><Relationship Id="rId10" Type="http://schemas.openxmlformats.org/officeDocument/2006/relationships/slideLayout" Target="../slideLayouts/slideLayout1189.xml"/><Relationship Id="rId4" Type="http://schemas.openxmlformats.org/officeDocument/2006/relationships/slideLayout" Target="../slideLayouts/slideLayout1183.xml"/><Relationship Id="rId9" Type="http://schemas.openxmlformats.org/officeDocument/2006/relationships/slideLayout" Target="../slideLayouts/slideLayout1188.xml"/></Relationships>
</file>

<file path=ppt/slideMasters/_rels/slideMaster109.xml.rels><?xml version="1.0" encoding="UTF-8" standalone="yes"?>
<Relationships xmlns="http://schemas.openxmlformats.org/package/2006/relationships"><Relationship Id="rId8" Type="http://schemas.openxmlformats.org/officeDocument/2006/relationships/slideLayout" Target="../slideLayouts/slideLayout1198.xml"/><Relationship Id="rId3" Type="http://schemas.openxmlformats.org/officeDocument/2006/relationships/slideLayout" Target="../slideLayouts/slideLayout1193.xml"/><Relationship Id="rId7" Type="http://schemas.openxmlformats.org/officeDocument/2006/relationships/slideLayout" Target="../slideLayouts/slideLayout1197.xml"/><Relationship Id="rId12" Type="http://schemas.openxmlformats.org/officeDocument/2006/relationships/theme" Target="../theme/theme109.xml"/><Relationship Id="rId2" Type="http://schemas.openxmlformats.org/officeDocument/2006/relationships/slideLayout" Target="../slideLayouts/slideLayout1192.xml"/><Relationship Id="rId1" Type="http://schemas.openxmlformats.org/officeDocument/2006/relationships/slideLayout" Target="../slideLayouts/slideLayout1191.xml"/><Relationship Id="rId6" Type="http://schemas.openxmlformats.org/officeDocument/2006/relationships/slideLayout" Target="../slideLayouts/slideLayout1196.xml"/><Relationship Id="rId11" Type="http://schemas.openxmlformats.org/officeDocument/2006/relationships/slideLayout" Target="../slideLayouts/slideLayout1201.xml"/><Relationship Id="rId5" Type="http://schemas.openxmlformats.org/officeDocument/2006/relationships/slideLayout" Target="../slideLayouts/slideLayout1195.xml"/><Relationship Id="rId10" Type="http://schemas.openxmlformats.org/officeDocument/2006/relationships/slideLayout" Target="../slideLayouts/slideLayout1200.xml"/><Relationship Id="rId4" Type="http://schemas.openxmlformats.org/officeDocument/2006/relationships/slideLayout" Target="../slideLayouts/slideLayout1194.xml"/><Relationship Id="rId9" Type="http://schemas.openxmlformats.org/officeDocument/2006/relationships/slideLayout" Target="../slideLayouts/slideLayout11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10.xml.rels><?xml version="1.0" encoding="UTF-8" standalone="yes"?>
<Relationships xmlns="http://schemas.openxmlformats.org/package/2006/relationships"><Relationship Id="rId8" Type="http://schemas.openxmlformats.org/officeDocument/2006/relationships/slideLayout" Target="../slideLayouts/slideLayout1209.xml"/><Relationship Id="rId3" Type="http://schemas.openxmlformats.org/officeDocument/2006/relationships/slideLayout" Target="../slideLayouts/slideLayout1204.xml"/><Relationship Id="rId7" Type="http://schemas.openxmlformats.org/officeDocument/2006/relationships/slideLayout" Target="../slideLayouts/slideLayout1208.xml"/><Relationship Id="rId12" Type="http://schemas.openxmlformats.org/officeDocument/2006/relationships/theme" Target="../theme/theme110.xml"/><Relationship Id="rId2" Type="http://schemas.openxmlformats.org/officeDocument/2006/relationships/slideLayout" Target="../slideLayouts/slideLayout1203.xml"/><Relationship Id="rId1" Type="http://schemas.openxmlformats.org/officeDocument/2006/relationships/slideLayout" Target="../slideLayouts/slideLayout1202.xml"/><Relationship Id="rId6" Type="http://schemas.openxmlformats.org/officeDocument/2006/relationships/slideLayout" Target="../slideLayouts/slideLayout1207.xml"/><Relationship Id="rId11" Type="http://schemas.openxmlformats.org/officeDocument/2006/relationships/slideLayout" Target="../slideLayouts/slideLayout1212.xml"/><Relationship Id="rId5" Type="http://schemas.openxmlformats.org/officeDocument/2006/relationships/slideLayout" Target="../slideLayouts/slideLayout1206.xml"/><Relationship Id="rId10" Type="http://schemas.openxmlformats.org/officeDocument/2006/relationships/slideLayout" Target="../slideLayouts/slideLayout1211.xml"/><Relationship Id="rId4" Type="http://schemas.openxmlformats.org/officeDocument/2006/relationships/slideLayout" Target="../slideLayouts/slideLayout1205.xml"/><Relationship Id="rId9" Type="http://schemas.openxmlformats.org/officeDocument/2006/relationships/slideLayout" Target="../slideLayouts/slideLayout1210.xml"/></Relationships>
</file>

<file path=ppt/slideMasters/_rels/slideMaster111.xml.rels><?xml version="1.0" encoding="UTF-8" standalone="yes"?>
<Relationships xmlns="http://schemas.openxmlformats.org/package/2006/relationships"><Relationship Id="rId8" Type="http://schemas.openxmlformats.org/officeDocument/2006/relationships/slideLayout" Target="../slideLayouts/slideLayout1220.xml"/><Relationship Id="rId3" Type="http://schemas.openxmlformats.org/officeDocument/2006/relationships/slideLayout" Target="../slideLayouts/slideLayout1215.xml"/><Relationship Id="rId7" Type="http://schemas.openxmlformats.org/officeDocument/2006/relationships/slideLayout" Target="../slideLayouts/slideLayout1219.xml"/><Relationship Id="rId12" Type="http://schemas.openxmlformats.org/officeDocument/2006/relationships/theme" Target="../theme/theme111.xml"/><Relationship Id="rId2" Type="http://schemas.openxmlformats.org/officeDocument/2006/relationships/slideLayout" Target="../slideLayouts/slideLayout1214.xml"/><Relationship Id="rId1" Type="http://schemas.openxmlformats.org/officeDocument/2006/relationships/slideLayout" Target="../slideLayouts/slideLayout1213.xml"/><Relationship Id="rId6" Type="http://schemas.openxmlformats.org/officeDocument/2006/relationships/slideLayout" Target="../slideLayouts/slideLayout1218.xml"/><Relationship Id="rId11" Type="http://schemas.openxmlformats.org/officeDocument/2006/relationships/slideLayout" Target="../slideLayouts/slideLayout1223.xml"/><Relationship Id="rId5" Type="http://schemas.openxmlformats.org/officeDocument/2006/relationships/slideLayout" Target="../slideLayouts/slideLayout1217.xml"/><Relationship Id="rId10" Type="http://schemas.openxmlformats.org/officeDocument/2006/relationships/slideLayout" Target="../slideLayouts/slideLayout1222.xml"/><Relationship Id="rId4" Type="http://schemas.openxmlformats.org/officeDocument/2006/relationships/slideLayout" Target="../slideLayouts/slideLayout1216.xml"/><Relationship Id="rId9" Type="http://schemas.openxmlformats.org/officeDocument/2006/relationships/slideLayout" Target="../slideLayouts/slideLayout1221.xml"/></Relationships>
</file>

<file path=ppt/slideMasters/_rels/slideMaster112.xml.rels><?xml version="1.0" encoding="UTF-8" standalone="yes"?>
<Relationships xmlns="http://schemas.openxmlformats.org/package/2006/relationships"><Relationship Id="rId8" Type="http://schemas.openxmlformats.org/officeDocument/2006/relationships/slideLayout" Target="../slideLayouts/slideLayout1231.xml"/><Relationship Id="rId3" Type="http://schemas.openxmlformats.org/officeDocument/2006/relationships/slideLayout" Target="../slideLayouts/slideLayout1226.xml"/><Relationship Id="rId7" Type="http://schemas.openxmlformats.org/officeDocument/2006/relationships/slideLayout" Target="../slideLayouts/slideLayout1230.xml"/><Relationship Id="rId12" Type="http://schemas.openxmlformats.org/officeDocument/2006/relationships/theme" Target="../theme/theme112.xml"/><Relationship Id="rId2" Type="http://schemas.openxmlformats.org/officeDocument/2006/relationships/slideLayout" Target="../slideLayouts/slideLayout1225.xml"/><Relationship Id="rId1" Type="http://schemas.openxmlformats.org/officeDocument/2006/relationships/slideLayout" Target="../slideLayouts/slideLayout1224.xml"/><Relationship Id="rId6" Type="http://schemas.openxmlformats.org/officeDocument/2006/relationships/slideLayout" Target="../slideLayouts/slideLayout1229.xml"/><Relationship Id="rId11" Type="http://schemas.openxmlformats.org/officeDocument/2006/relationships/slideLayout" Target="../slideLayouts/slideLayout1234.xml"/><Relationship Id="rId5" Type="http://schemas.openxmlformats.org/officeDocument/2006/relationships/slideLayout" Target="../slideLayouts/slideLayout1228.xml"/><Relationship Id="rId10" Type="http://schemas.openxmlformats.org/officeDocument/2006/relationships/slideLayout" Target="../slideLayouts/slideLayout1233.xml"/><Relationship Id="rId4" Type="http://schemas.openxmlformats.org/officeDocument/2006/relationships/slideLayout" Target="../slideLayouts/slideLayout1227.xml"/><Relationship Id="rId9" Type="http://schemas.openxmlformats.org/officeDocument/2006/relationships/slideLayout" Target="../slideLayouts/slideLayout1232.xml"/></Relationships>
</file>

<file path=ppt/slideMasters/_rels/slideMaster113.xml.rels><?xml version="1.0" encoding="UTF-8" standalone="yes"?>
<Relationships xmlns="http://schemas.openxmlformats.org/package/2006/relationships"><Relationship Id="rId8" Type="http://schemas.openxmlformats.org/officeDocument/2006/relationships/slideLayout" Target="../slideLayouts/slideLayout1242.xml"/><Relationship Id="rId3" Type="http://schemas.openxmlformats.org/officeDocument/2006/relationships/slideLayout" Target="../slideLayouts/slideLayout1237.xml"/><Relationship Id="rId7" Type="http://schemas.openxmlformats.org/officeDocument/2006/relationships/slideLayout" Target="../slideLayouts/slideLayout1241.xml"/><Relationship Id="rId12" Type="http://schemas.openxmlformats.org/officeDocument/2006/relationships/theme" Target="../theme/theme113.xml"/><Relationship Id="rId2" Type="http://schemas.openxmlformats.org/officeDocument/2006/relationships/slideLayout" Target="../slideLayouts/slideLayout1236.xml"/><Relationship Id="rId1" Type="http://schemas.openxmlformats.org/officeDocument/2006/relationships/slideLayout" Target="../slideLayouts/slideLayout1235.xml"/><Relationship Id="rId6" Type="http://schemas.openxmlformats.org/officeDocument/2006/relationships/slideLayout" Target="../slideLayouts/slideLayout1240.xml"/><Relationship Id="rId11" Type="http://schemas.openxmlformats.org/officeDocument/2006/relationships/slideLayout" Target="../slideLayouts/slideLayout1245.xml"/><Relationship Id="rId5" Type="http://schemas.openxmlformats.org/officeDocument/2006/relationships/slideLayout" Target="../slideLayouts/slideLayout1239.xml"/><Relationship Id="rId10" Type="http://schemas.openxmlformats.org/officeDocument/2006/relationships/slideLayout" Target="../slideLayouts/slideLayout1244.xml"/><Relationship Id="rId4" Type="http://schemas.openxmlformats.org/officeDocument/2006/relationships/slideLayout" Target="../slideLayouts/slideLayout1238.xml"/><Relationship Id="rId9" Type="http://schemas.openxmlformats.org/officeDocument/2006/relationships/slideLayout" Target="../slideLayouts/slideLayout1243.xml"/></Relationships>
</file>

<file path=ppt/slideMasters/_rels/slideMaster114.xml.rels><?xml version="1.0" encoding="UTF-8" standalone="yes"?>
<Relationships xmlns="http://schemas.openxmlformats.org/package/2006/relationships"><Relationship Id="rId8" Type="http://schemas.openxmlformats.org/officeDocument/2006/relationships/slideLayout" Target="../slideLayouts/slideLayout1253.xml"/><Relationship Id="rId3" Type="http://schemas.openxmlformats.org/officeDocument/2006/relationships/slideLayout" Target="../slideLayouts/slideLayout1248.xml"/><Relationship Id="rId7" Type="http://schemas.openxmlformats.org/officeDocument/2006/relationships/slideLayout" Target="../slideLayouts/slideLayout1252.xml"/><Relationship Id="rId12" Type="http://schemas.openxmlformats.org/officeDocument/2006/relationships/theme" Target="../theme/theme114.xml"/><Relationship Id="rId2" Type="http://schemas.openxmlformats.org/officeDocument/2006/relationships/slideLayout" Target="../slideLayouts/slideLayout1247.xml"/><Relationship Id="rId1" Type="http://schemas.openxmlformats.org/officeDocument/2006/relationships/slideLayout" Target="../slideLayouts/slideLayout1246.xml"/><Relationship Id="rId6" Type="http://schemas.openxmlformats.org/officeDocument/2006/relationships/slideLayout" Target="../slideLayouts/slideLayout1251.xml"/><Relationship Id="rId11" Type="http://schemas.openxmlformats.org/officeDocument/2006/relationships/slideLayout" Target="../slideLayouts/slideLayout1256.xml"/><Relationship Id="rId5" Type="http://schemas.openxmlformats.org/officeDocument/2006/relationships/slideLayout" Target="../slideLayouts/slideLayout1250.xml"/><Relationship Id="rId10" Type="http://schemas.openxmlformats.org/officeDocument/2006/relationships/slideLayout" Target="../slideLayouts/slideLayout1255.xml"/><Relationship Id="rId4" Type="http://schemas.openxmlformats.org/officeDocument/2006/relationships/slideLayout" Target="../slideLayouts/slideLayout1249.xml"/><Relationship Id="rId9" Type="http://schemas.openxmlformats.org/officeDocument/2006/relationships/slideLayout" Target="../slideLayouts/slideLayout1254.xml"/></Relationships>
</file>

<file path=ppt/slideMasters/_rels/slideMaster115.xml.rels><?xml version="1.0" encoding="UTF-8" standalone="yes"?>
<Relationships xmlns="http://schemas.openxmlformats.org/package/2006/relationships"><Relationship Id="rId8" Type="http://schemas.openxmlformats.org/officeDocument/2006/relationships/slideLayout" Target="../slideLayouts/slideLayout1264.xml"/><Relationship Id="rId3" Type="http://schemas.openxmlformats.org/officeDocument/2006/relationships/slideLayout" Target="../slideLayouts/slideLayout1259.xml"/><Relationship Id="rId7" Type="http://schemas.openxmlformats.org/officeDocument/2006/relationships/slideLayout" Target="../slideLayouts/slideLayout1263.xml"/><Relationship Id="rId12" Type="http://schemas.openxmlformats.org/officeDocument/2006/relationships/theme" Target="../theme/theme115.xml"/><Relationship Id="rId2" Type="http://schemas.openxmlformats.org/officeDocument/2006/relationships/slideLayout" Target="../slideLayouts/slideLayout1258.xml"/><Relationship Id="rId1" Type="http://schemas.openxmlformats.org/officeDocument/2006/relationships/slideLayout" Target="../slideLayouts/slideLayout1257.xml"/><Relationship Id="rId6" Type="http://schemas.openxmlformats.org/officeDocument/2006/relationships/slideLayout" Target="../slideLayouts/slideLayout1262.xml"/><Relationship Id="rId11" Type="http://schemas.openxmlformats.org/officeDocument/2006/relationships/slideLayout" Target="../slideLayouts/slideLayout1267.xml"/><Relationship Id="rId5" Type="http://schemas.openxmlformats.org/officeDocument/2006/relationships/slideLayout" Target="../slideLayouts/slideLayout1261.xml"/><Relationship Id="rId10" Type="http://schemas.openxmlformats.org/officeDocument/2006/relationships/slideLayout" Target="../slideLayouts/slideLayout1266.xml"/><Relationship Id="rId4" Type="http://schemas.openxmlformats.org/officeDocument/2006/relationships/slideLayout" Target="../slideLayouts/slideLayout1260.xml"/><Relationship Id="rId9" Type="http://schemas.openxmlformats.org/officeDocument/2006/relationships/slideLayout" Target="../slideLayouts/slideLayout1265.xml"/></Relationships>
</file>

<file path=ppt/slideMasters/_rels/slideMaster116.xml.rels><?xml version="1.0" encoding="UTF-8" standalone="yes"?>
<Relationships xmlns="http://schemas.openxmlformats.org/package/2006/relationships"><Relationship Id="rId8" Type="http://schemas.openxmlformats.org/officeDocument/2006/relationships/slideLayout" Target="../slideLayouts/slideLayout1275.xml"/><Relationship Id="rId3" Type="http://schemas.openxmlformats.org/officeDocument/2006/relationships/slideLayout" Target="../slideLayouts/slideLayout1270.xml"/><Relationship Id="rId7" Type="http://schemas.openxmlformats.org/officeDocument/2006/relationships/slideLayout" Target="../slideLayouts/slideLayout1274.xml"/><Relationship Id="rId12" Type="http://schemas.openxmlformats.org/officeDocument/2006/relationships/theme" Target="../theme/theme116.xml"/><Relationship Id="rId2" Type="http://schemas.openxmlformats.org/officeDocument/2006/relationships/slideLayout" Target="../slideLayouts/slideLayout1269.xml"/><Relationship Id="rId1" Type="http://schemas.openxmlformats.org/officeDocument/2006/relationships/slideLayout" Target="../slideLayouts/slideLayout1268.xml"/><Relationship Id="rId6" Type="http://schemas.openxmlformats.org/officeDocument/2006/relationships/slideLayout" Target="../slideLayouts/slideLayout1273.xml"/><Relationship Id="rId11" Type="http://schemas.openxmlformats.org/officeDocument/2006/relationships/slideLayout" Target="../slideLayouts/slideLayout1278.xml"/><Relationship Id="rId5" Type="http://schemas.openxmlformats.org/officeDocument/2006/relationships/slideLayout" Target="../slideLayouts/slideLayout1272.xml"/><Relationship Id="rId10" Type="http://schemas.openxmlformats.org/officeDocument/2006/relationships/slideLayout" Target="../slideLayouts/slideLayout1277.xml"/><Relationship Id="rId4" Type="http://schemas.openxmlformats.org/officeDocument/2006/relationships/slideLayout" Target="../slideLayouts/slideLayout1271.xml"/><Relationship Id="rId9" Type="http://schemas.openxmlformats.org/officeDocument/2006/relationships/slideLayout" Target="../slideLayouts/slideLayout1276.xml"/></Relationships>
</file>

<file path=ppt/slideMasters/_rels/slideMaster117.xml.rels><?xml version="1.0" encoding="UTF-8" standalone="yes"?>
<Relationships xmlns="http://schemas.openxmlformats.org/package/2006/relationships"><Relationship Id="rId8" Type="http://schemas.openxmlformats.org/officeDocument/2006/relationships/slideLayout" Target="../slideLayouts/slideLayout1286.xml"/><Relationship Id="rId3" Type="http://schemas.openxmlformats.org/officeDocument/2006/relationships/slideLayout" Target="../slideLayouts/slideLayout1281.xml"/><Relationship Id="rId7" Type="http://schemas.openxmlformats.org/officeDocument/2006/relationships/slideLayout" Target="../slideLayouts/slideLayout1285.xml"/><Relationship Id="rId12" Type="http://schemas.openxmlformats.org/officeDocument/2006/relationships/theme" Target="../theme/theme117.xml"/><Relationship Id="rId2" Type="http://schemas.openxmlformats.org/officeDocument/2006/relationships/slideLayout" Target="../slideLayouts/slideLayout1280.xml"/><Relationship Id="rId1" Type="http://schemas.openxmlformats.org/officeDocument/2006/relationships/slideLayout" Target="../slideLayouts/slideLayout1279.xml"/><Relationship Id="rId6" Type="http://schemas.openxmlformats.org/officeDocument/2006/relationships/slideLayout" Target="../slideLayouts/slideLayout1284.xml"/><Relationship Id="rId11" Type="http://schemas.openxmlformats.org/officeDocument/2006/relationships/slideLayout" Target="../slideLayouts/slideLayout1289.xml"/><Relationship Id="rId5" Type="http://schemas.openxmlformats.org/officeDocument/2006/relationships/slideLayout" Target="../slideLayouts/slideLayout1283.xml"/><Relationship Id="rId10" Type="http://schemas.openxmlformats.org/officeDocument/2006/relationships/slideLayout" Target="../slideLayouts/slideLayout1288.xml"/><Relationship Id="rId4" Type="http://schemas.openxmlformats.org/officeDocument/2006/relationships/slideLayout" Target="../slideLayouts/slideLayout1282.xml"/><Relationship Id="rId9" Type="http://schemas.openxmlformats.org/officeDocument/2006/relationships/slideLayout" Target="../slideLayouts/slideLayout1287.xml"/></Relationships>
</file>

<file path=ppt/slideMasters/_rels/slideMaster118.xml.rels><?xml version="1.0" encoding="UTF-8" standalone="yes"?>
<Relationships xmlns="http://schemas.openxmlformats.org/package/2006/relationships"><Relationship Id="rId8" Type="http://schemas.openxmlformats.org/officeDocument/2006/relationships/slideLayout" Target="../slideLayouts/slideLayout1297.xml"/><Relationship Id="rId3" Type="http://schemas.openxmlformats.org/officeDocument/2006/relationships/slideLayout" Target="../slideLayouts/slideLayout1292.xml"/><Relationship Id="rId7" Type="http://schemas.openxmlformats.org/officeDocument/2006/relationships/slideLayout" Target="../slideLayouts/slideLayout1296.xml"/><Relationship Id="rId12" Type="http://schemas.openxmlformats.org/officeDocument/2006/relationships/theme" Target="../theme/theme118.xml"/><Relationship Id="rId2" Type="http://schemas.openxmlformats.org/officeDocument/2006/relationships/slideLayout" Target="../slideLayouts/slideLayout1291.xml"/><Relationship Id="rId1" Type="http://schemas.openxmlformats.org/officeDocument/2006/relationships/slideLayout" Target="../slideLayouts/slideLayout1290.xml"/><Relationship Id="rId6" Type="http://schemas.openxmlformats.org/officeDocument/2006/relationships/slideLayout" Target="../slideLayouts/slideLayout1295.xml"/><Relationship Id="rId11" Type="http://schemas.openxmlformats.org/officeDocument/2006/relationships/slideLayout" Target="../slideLayouts/slideLayout1300.xml"/><Relationship Id="rId5" Type="http://schemas.openxmlformats.org/officeDocument/2006/relationships/slideLayout" Target="../slideLayouts/slideLayout1294.xml"/><Relationship Id="rId10" Type="http://schemas.openxmlformats.org/officeDocument/2006/relationships/slideLayout" Target="../slideLayouts/slideLayout1299.xml"/><Relationship Id="rId4" Type="http://schemas.openxmlformats.org/officeDocument/2006/relationships/slideLayout" Target="../slideLayouts/slideLayout1293.xml"/><Relationship Id="rId9" Type="http://schemas.openxmlformats.org/officeDocument/2006/relationships/slideLayout" Target="../slideLayouts/slideLayout1298.xml"/></Relationships>
</file>

<file path=ppt/slideMasters/_rels/slideMaster119.xml.rels><?xml version="1.0" encoding="UTF-8" standalone="yes"?>
<Relationships xmlns="http://schemas.openxmlformats.org/package/2006/relationships"><Relationship Id="rId8" Type="http://schemas.openxmlformats.org/officeDocument/2006/relationships/slideLayout" Target="../slideLayouts/slideLayout1308.xml"/><Relationship Id="rId3" Type="http://schemas.openxmlformats.org/officeDocument/2006/relationships/slideLayout" Target="../slideLayouts/slideLayout1303.xml"/><Relationship Id="rId7" Type="http://schemas.openxmlformats.org/officeDocument/2006/relationships/slideLayout" Target="../slideLayouts/slideLayout1307.xml"/><Relationship Id="rId12" Type="http://schemas.openxmlformats.org/officeDocument/2006/relationships/theme" Target="../theme/theme119.xml"/><Relationship Id="rId2" Type="http://schemas.openxmlformats.org/officeDocument/2006/relationships/slideLayout" Target="../slideLayouts/slideLayout1302.xml"/><Relationship Id="rId1" Type="http://schemas.openxmlformats.org/officeDocument/2006/relationships/slideLayout" Target="../slideLayouts/slideLayout1301.xml"/><Relationship Id="rId6" Type="http://schemas.openxmlformats.org/officeDocument/2006/relationships/slideLayout" Target="../slideLayouts/slideLayout1306.xml"/><Relationship Id="rId11" Type="http://schemas.openxmlformats.org/officeDocument/2006/relationships/slideLayout" Target="../slideLayouts/slideLayout1311.xml"/><Relationship Id="rId5" Type="http://schemas.openxmlformats.org/officeDocument/2006/relationships/slideLayout" Target="../slideLayouts/slideLayout1305.xml"/><Relationship Id="rId10" Type="http://schemas.openxmlformats.org/officeDocument/2006/relationships/slideLayout" Target="../slideLayouts/slideLayout1310.xml"/><Relationship Id="rId4" Type="http://schemas.openxmlformats.org/officeDocument/2006/relationships/slideLayout" Target="../slideLayouts/slideLayout1304.xml"/><Relationship Id="rId9" Type="http://schemas.openxmlformats.org/officeDocument/2006/relationships/slideLayout" Target="../slideLayouts/slideLayout130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2.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20.xml.rels><?xml version="1.0" encoding="UTF-8" standalone="yes"?>
<Relationships xmlns="http://schemas.openxmlformats.org/package/2006/relationships"><Relationship Id="rId8" Type="http://schemas.openxmlformats.org/officeDocument/2006/relationships/slideLayout" Target="../slideLayouts/slideLayout1319.xml"/><Relationship Id="rId3" Type="http://schemas.openxmlformats.org/officeDocument/2006/relationships/slideLayout" Target="../slideLayouts/slideLayout1314.xml"/><Relationship Id="rId7" Type="http://schemas.openxmlformats.org/officeDocument/2006/relationships/slideLayout" Target="../slideLayouts/slideLayout1318.xml"/><Relationship Id="rId12" Type="http://schemas.openxmlformats.org/officeDocument/2006/relationships/theme" Target="../theme/theme120.xml"/><Relationship Id="rId2" Type="http://schemas.openxmlformats.org/officeDocument/2006/relationships/slideLayout" Target="../slideLayouts/slideLayout1313.xml"/><Relationship Id="rId1" Type="http://schemas.openxmlformats.org/officeDocument/2006/relationships/slideLayout" Target="../slideLayouts/slideLayout1312.xml"/><Relationship Id="rId6" Type="http://schemas.openxmlformats.org/officeDocument/2006/relationships/slideLayout" Target="../slideLayouts/slideLayout1317.xml"/><Relationship Id="rId11" Type="http://schemas.openxmlformats.org/officeDocument/2006/relationships/slideLayout" Target="../slideLayouts/slideLayout1322.xml"/><Relationship Id="rId5" Type="http://schemas.openxmlformats.org/officeDocument/2006/relationships/slideLayout" Target="../slideLayouts/slideLayout1316.xml"/><Relationship Id="rId10" Type="http://schemas.openxmlformats.org/officeDocument/2006/relationships/slideLayout" Target="../slideLayouts/slideLayout1321.xml"/><Relationship Id="rId4" Type="http://schemas.openxmlformats.org/officeDocument/2006/relationships/slideLayout" Target="../slideLayouts/slideLayout1315.xml"/><Relationship Id="rId9" Type="http://schemas.openxmlformats.org/officeDocument/2006/relationships/slideLayout" Target="../slideLayouts/slideLayout1320.xml"/></Relationships>
</file>

<file path=ppt/slideMasters/_rels/slideMaster121.xml.rels><?xml version="1.0" encoding="UTF-8" standalone="yes"?>
<Relationships xmlns="http://schemas.openxmlformats.org/package/2006/relationships"><Relationship Id="rId8" Type="http://schemas.openxmlformats.org/officeDocument/2006/relationships/slideLayout" Target="../slideLayouts/slideLayout1330.xml"/><Relationship Id="rId3" Type="http://schemas.openxmlformats.org/officeDocument/2006/relationships/slideLayout" Target="../slideLayouts/slideLayout1325.xml"/><Relationship Id="rId7" Type="http://schemas.openxmlformats.org/officeDocument/2006/relationships/slideLayout" Target="../slideLayouts/slideLayout1329.xml"/><Relationship Id="rId12" Type="http://schemas.openxmlformats.org/officeDocument/2006/relationships/theme" Target="../theme/theme121.xml"/><Relationship Id="rId2" Type="http://schemas.openxmlformats.org/officeDocument/2006/relationships/slideLayout" Target="../slideLayouts/slideLayout1324.xml"/><Relationship Id="rId1" Type="http://schemas.openxmlformats.org/officeDocument/2006/relationships/slideLayout" Target="../slideLayouts/slideLayout1323.xml"/><Relationship Id="rId6" Type="http://schemas.openxmlformats.org/officeDocument/2006/relationships/slideLayout" Target="../slideLayouts/slideLayout1328.xml"/><Relationship Id="rId11" Type="http://schemas.openxmlformats.org/officeDocument/2006/relationships/slideLayout" Target="../slideLayouts/slideLayout1333.xml"/><Relationship Id="rId5" Type="http://schemas.openxmlformats.org/officeDocument/2006/relationships/slideLayout" Target="../slideLayouts/slideLayout1327.xml"/><Relationship Id="rId10" Type="http://schemas.openxmlformats.org/officeDocument/2006/relationships/slideLayout" Target="../slideLayouts/slideLayout1332.xml"/><Relationship Id="rId4" Type="http://schemas.openxmlformats.org/officeDocument/2006/relationships/slideLayout" Target="../slideLayouts/slideLayout1326.xml"/><Relationship Id="rId9" Type="http://schemas.openxmlformats.org/officeDocument/2006/relationships/slideLayout" Target="../slideLayouts/slideLayout13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3.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4.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5.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6.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7.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18.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19.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9.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theme" Target="../theme/theme20.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theme" Target="../theme/theme21.xml"/><Relationship Id="rId2" Type="http://schemas.openxmlformats.org/officeDocument/2006/relationships/slideLayout" Target="../slideLayouts/slideLayout224.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0" Type="http://schemas.openxmlformats.org/officeDocument/2006/relationships/slideLayout" Target="../slideLayouts/slideLayout232.xml"/><Relationship Id="rId4" Type="http://schemas.openxmlformats.org/officeDocument/2006/relationships/slideLayout" Target="../slideLayouts/slideLayout226.xml"/><Relationship Id="rId9" Type="http://schemas.openxmlformats.org/officeDocument/2006/relationships/slideLayout" Target="../slideLayouts/slideLayout23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1.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theme" Target="../theme/theme22.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23.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3.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theme" Target="../theme/theme24.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4.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theme" Target="../theme/theme25.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5.xml"/><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26.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6.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27.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8.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29.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30.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40.xml"/><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31.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51.xml"/><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theme" Target="../theme/theme32.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2.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theme" Target="../theme/theme33.xml"/><Relationship Id="rId2" Type="http://schemas.openxmlformats.org/officeDocument/2006/relationships/slideLayout" Target="../slideLayouts/slideLayout356.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3.xml"/><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theme" Target="../theme/theme34.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4.xml"/><Relationship Id="rId3" Type="http://schemas.openxmlformats.org/officeDocument/2006/relationships/slideLayout" Target="../slideLayouts/slideLayout379.xml"/><Relationship Id="rId7" Type="http://schemas.openxmlformats.org/officeDocument/2006/relationships/slideLayout" Target="../slideLayouts/slideLayout383.xml"/><Relationship Id="rId12" Type="http://schemas.openxmlformats.org/officeDocument/2006/relationships/theme" Target="../theme/theme35.xml"/><Relationship Id="rId2" Type="http://schemas.openxmlformats.org/officeDocument/2006/relationships/slideLayout" Target="../slideLayouts/slideLayout378.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5" Type="http://schemas.openxmlformats.org/officeDocument/2006/relationships/slideLayout" Target="../slideLayouts/slideLayout381.xml"/><Relationship Id="rId10" Type="http://schemas.openxmlformats.org/officeDocument/2006/relationships/slideLayout" Target="../slideLayouts/slideLayout386.xml"/><Relationship Id="rId4" Type="http://schemas.openxmlformats.org/officeDocument/2006/relationships/slideLayout" Target="../slideLayouts/slideLayout380.xml"/><Relationship Id="rId9" Type="http://schemas.openxmlformats.org/officeDocument/2006/relationships/slideLayout" Target="../slideLayouts/slideLayout38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theme" Target="../theme/theme36.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6.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theme" Target="../theme/theme37.xml"/><Relationship Id="rId2" Type="http://schemas.openxmlformats.org/officeDocument/2006/relationships/slideLayout" Target="../slideLayouts/slideLayout400.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7.xml"/><Relationship Id="rId3" Type="http://schemas.openxmlformats.org/officeDocument/2006/relationships/slideLayout" Target="../slideLayouts/slideLayout412.xml"/><Relationship Id="rId7" Type="http://schemas.openxmlformats.org/officeDocument/2006/relationships/slideLayout" Target="../slideLayouts/slideLayout416.xml"/><Relationship Id="rId12" Type="http://schemas.openxmlformats.org/officeDocument/2006/relationships/theme" Target="../theme/theme38.xml"/><Relationship Id="rId2" Type="http://schemas.openxmlformats.org/officeDocument/2006/relationships/slideLayout" Target="../slideLayouts/slideLayout411.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5" Type="http://schemas.openxmlformats.org/officeDocument/2006/relationships/slideLayout" Target="../slideLayouts/slideLayout414.xml"/><Relationship Id="rId10" Type="http://schemas.openxmlformats.org/officeDocument/2006/relationships/slideLayout" Target="../slideLayouts/slideLayout419.xml"/><Relationship Id="rId4" Type="http://schemas.openxmlformats.org/officeDocument/2006/relationships/slideLayout" Target="../slideLayouts/slideLayout413.xml"/><Relationship Id="rId9" Type="http://schemas.openxmlformats.org/officeDocument/2006/relationships/slideLayout" Target="../slideLayouts/slideLayout41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8.xml"/><Relationship Id="rId3" Type="http://schemas.openxmlformats.org/officeDocument/2006/relationships/slideLayout" Target="../slideLayouts/slideLayout423.xml"/><Relationship Id="rId7" Type="http://schemas.openxmlformats.org/officeDocument/2006/relationships/slideLayout" Target="../slideLayouts/slideLayout427.xml"/><Relationship Id="rId12" Type="http://schemas.openxmlformats.org/officeDocument/2006/relationships/theme" Target="../theme/theme39.xml"/><Relationship Id="rId2" Type="http://schemas.openxmlformats.org/officeDocument/2006/relationships/slideLayout" Target="../slideLayouts/slideLayout422.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5" Type="http://schemas.openxmlformats.org/officeDocument/2006/relationships/slideLayout" Target="../slideLayouts/slideLayout425.xml"/><Relationship Id="rId10" Type="http://schemas.openxmlformats.org/officeDocument/2006/relationships/slideLayout" Target="../slideLayouts/slideLayout430.xml"/><Relationship Id="rId4" Type="http://schemas.openxmlformats.org/officeDocument/2006/relationships/slideLayout" Target="../slideLayouts/slideLayout424.xml"/><Relationship Id="rId9" Type="http://schemas.openxmlformats.org/officeDocument/2006/relationships/slideLayout" Target="../slideLayouts/slideLayout4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theme" Target="../theme/theme40.xml"/><Relationship Id="rId2" Type="http://schemas.openxmlformats.org/officeDocument/2006/relationships/slideLayout" Target="../slideLayouts/slideLayout433.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0" Type="http://schemas.openxmlformats.org/officeDocument/2006/relationships/slideLayout" Target="../slideLayouts/slideLayout441.xml"/><Relationship Id="rId4" Type="http://schemas.openxmlformats.org/officeDocument/2006/relationships/slideLayout" Target="../slideLayouts/slideLayout435.xml"/><Relationship Id="rId9" Type="http://schemas.openxmlformats.org/officeDocument/2006/relationships/slideLayout" Target="../slideLayouts/slideLayout44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50.xml"/><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theme" Target="../theme/theme41.xml"/><Relationship Id="rId2" Type="http://schemas.openxmlformats.org/officeDocument/2006/relationships/slideLayout" Target="../slideLayouts/slideLayout444.xml"/><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0" Type="http://schemas.openxmlformats.org/officeDocument/2006/relationships/slideLayout" Target="../slideLayouts/slideLayout452.xml"/><Relationship Id="rId4" Type="http://schemas.openxmlformats.org/officeDocument/2006/relationships/slideLayout" Target="../slideLayouts/slideLayout446.xml"/><Relationship Id="rId9" Type="http://schemas.openxmlformats.org/officeDocument/2006/relationships/slideLayout" Target="../slideLayouts/slideLayout45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61.xml"/><Relationship Id="rId3" Type="http://schemas.openxmlformats.org/officeDocument/2006/relationships/slideLayout" Target="../slideLayouts/slideLayout456.xml"/><Relationship Id="rId7" Type="http://schemas.openxmlformats.org/officeDocument/2006/relationships/slideLayout" Target="../slideLayouts/slideLayout460.xml"/><Relationship Id="rId12" Type="http://schemas.openxmlformats.org/officeDocument/2006/relationships/theme" Target="../theme/theme42.xml"/><Relationship Id="rId2" Type="http://schemas.openxmlformats.org/officeDocument/2006/relationships/slideLayout" Target="../slideLayouts/slideLayout455.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5" Type="http://schemas.openxmlformats.org/officeDocument/2006/relationships/slideLayout" Target="../slideLayouts/slideLayout458.xml"/><Relationship Id="rId10" Type="http://schemas.openxmlformats.org/officeDocument/2006/relationships/slideLayout" Target="../slideLayouts/slideLayout463.xml"/><Relationship Id="rId4" Type="http://schemas.openxmlformats.org/officeDocument/2006/relationships/slideLayout" Target="../slideLayouts/slideLayout457.xml"/><Relationship Id="rId9" Type="http://schemas.openxmlformats.org/officeDocument/2006/relationships/slideLayout" Target="../slideLayouts/slideLayout46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2.xml"/><Relationship Id="rId3" Type="http://schemas.openxmlformats.org/officeDocument/2006/relationships/slideLayout" Target="../slideLayouts/slideLayout467.xml"/><Relationship Id="rId7" Type="http://schemas.openxmlformats.org/officeDocument/2006/relationships/slideLayout" Target="../slideLayouts/slideLayout471.xml"/><Relationship Id="rId12" Type="http://schemas.openxmlformats.org/officeDocument/2006/relationships/theme" Target="../theme/theme43.xml"/><Relationship Id="rId2" Type="http://schemas.openxmlformats.org/officeDocument/2006/relationships/slideLayout" Target="../slideLayouts/slideLayout466.xml"/><Relationship Id="rId1" Type="http://schemas.openxmlformats.org/officeDocument/2006/relationships/slideLayout" Target="../slideLayouts/slideLayout465.xml"/><Relationship Id="rId6" Type="http://schemas.openxmlformats.org/officeDocument/2006/relationships/slideLayout" Target="../slideLayouts/slideLayout470.xml"/><Relationship Id="rId11" Type="http://schemas.openxmlformats.org/officeDocument/2006/relationships/slideLayout" Target="../slideLayouts/slideLayout475.xml"/><Relationship Id="rId5" Type="http://schemas.openxmlformats.org/officeDocument/2006/relationships/slideLayout" Target="../slideLayouts/slideLayout469.xml"/><Relationship Id="rId10" Type="http://schemas.openxmlformats.org/officeDocument/2006/relationships/slideLayout" Target="../slideLayouts/slideLayout474.xml"/><Relationship Id="rId4" Type="http://schemas.openxmlformats.org/officeDocument/2006/relationships/slideLayout" Target="../slideLayouts/slideLayout468.xml"/><Relationship Id="rId9" Type="http://schemas.openxmlformats.org/officeDocument/2006/relationships/slideLayout" Target="../slideLayouts/slideLayout473.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3.xml"/><Relationship Id="rId3" Type="http://schemas.openxmlformats.org/officeDocument/2006/relationships/slideLayout" Target="../slideLayouts/slideLayout478.xml"/><Relationship Id="rId7" Type="http://schemas.openxmlformats.org/officeDocument/2006/relationships/slideLayout" Target="../slideLayouts/slideLayout482.xml"/><Relationship Id="rId12" Type="http://schemas.openxmlformats.org/officeDocument/2006/relationships/theme" Target="../theme/theme44.xml"/><Relationship Id="rId2" Type="http://schemas.openxmlformats.org/officeDocument/2006/relationships/slideLayout" Target="../slideLayouts/slideLayout477.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5" Type="http://schemas.openxmlformats.org/officeDocument/2006/relationships/slideLayout" Target="../slideLayouts/slideLayout480.xml"/><Relationship Id="rId10" Type="http://schemas.openxmlformats.org/officeDocument/2006/relationships/slideLayout" Target="../slideLayouts/slideLayout485.xml"/><Relationship Id="rId4" Type="http://schemas.openxmlformats.org/officeDocument/2006/relationships/slideLayout" Target="../slideLayouts/slideLayout479.xml"/><Relationship Id="rId9" Type="http://schemas.openxmlformats.org/officeDocument/2006/relationships/slideLayout" Target="../slideLayouts/slideLayout48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4.xml"/><Relationship Id="rId3" Type="http://schemas.openxmlformats.org/officeDocument/2006/relationships/slideLayout" Target="../slideLayouts/slideLayout489.xml"/><Relationship Id="rId7" Type="http://schemas.openxmlformats.org/officeDocument/2006/relationships/slideLayout" Target="../slideLayouts/slideLayout493.xml"/><Relationship Id="rId12" Type="http://schemas.openxmlformats.org/officeDocument/2006/relationships/theme" Target="../theme/theme45.xml"/><Relationship Id="rId2" Type="http://schemas.openxmlformats.org/officeDocument/2006/relationships/slideLayout" Target="../slideLayouts/slideLayout488.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5" Type="http://schemas.openxmlformats.org/officeDocument/2006/relationships/slideLayout" Target="../slideLayouts/slideLayout491.xml"/><Relationship Id="rId10" Type="http://schemas.openxmlformats.org/officeDocument/2006/relationships/slideLayout" Target="../slideLayouts/slideLayout496.xml"/><Relationship Id="rId4" Type="http://schemas.openxmlformats.org/officeDocument/2006/relationships/slideLayout" Target="../slideLayouts/slideLayout490.xml"/><Relationship Id="rId9" Type="http://schemas.openxmlformats.org/officeDocument/2006/relationships/slideLayout" Target="../slideLayouts/slideLayout49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5.xml"/><Relationship Id="rId3" Type="http://schemas.openxmlformats.org/officeDocument/2006/relationships/slideLayout" Target="../slideLayouts/slideLayout500.xml"/><Relationship Id="rId7" Type="http://schemas.openxmlformats.org/officeDocument/2006/relationships/slideLayout" Target="../slideLayouts/slideLayout504.xml"/><Relationship Id="rId12" Type="http://schemas.openxmlformats.org/officeDocument/2006/relationships/theme" Target="../theme/theme46.xml"/><Relationship Id="rId2" Type="http://schemas.openxmlformats.org/officeDocument/2006/relationships/slideLayout" Target="../slideLayouts/slideLayout499.xml"/><Relationship Id="rId1" Type="http://schemas.openxmlformats.org/officeDocument/2006/relationships/slideLayout" Target="../slideLayouts/slideLayout498.xml"/><Relationship Id="rId6" Type="http://schemas.openxmlformats.org/officeDocument/2006/relationships/slideLayout" Target="../slideLayouts/slideLayout503.xml"/><Relationship Id="rId11" Type="http://schemas.openxmlformats.org/officeDocument/2006/relationships/slideLayout" Target="../slideLayouts/slideLayout508.xml"/><Relationship Id="rId5" Type="http://schemas.openxmlformats.org/officeDocument/2006/relationships/slideLayout" Target="../slideLayouts/slideLayout502.xml"/><Relationship Id="rId10" Type="http://schemas.openxmlformats.org/officeDocument/2006/relationships/slideLayout" Target="../slideLayouts/slideLayout507.xml"/><Relationship Id="rId4" Type="http://schemas.openxmlformats.org/officeDocument/2006/relationships/slideLayout" Target="../slideLayouts/slideLayout501.xml"/><Relationship Id="rId9" Type="http://schemas.openxmlformats.org/officeDocument/2006/relationships/slideLayout" Target="../slideLayouts/slideLayout506.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6.xml"/><Relationship Id="rId3" Type="http://schemas.openxmlformats.org/officeDocument/2006/relationships/slideLayout" Target="../slideLayouts/slideLayout511.xml"/><Relationship Id="rId7" Type="http://schemas.openxmlformats.org/officeDocument/2006/relationships/slideLayout" Target="../slideLayouts/slideLayout515.xml"/><Relationship Id="rId12" Type="http://schemas.openxmlformats.org/officeDocument/2006/relationships/theme" Target="../theme/theme47.xml"/><Relationship Id="rId2" Type="http://schemas.openxmlformats.org/officeDocument/2006/relationships/slideLayout" Target="../slideLayouts/slideLayout510.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5" Type="http://schemas.openxmlformats.org/officeDocument/2006/relationships/slideLayout" Target="../slideLayouts/slideLayout513.xml"/><Relationship Id="rId10" Type="http://schemas.openxmlformats.org/officeDocument/2006/relationships/slideLayout" Target="../slideLayouts/slideLayout518.xml"/><Relationship Id="rId4" Type="http://schemas.openxmlformats.org/officeDocument/2006/relationships/slideLayout" Target="../slideLayouts/slideLayout512.xml"/><Relationship Id="rId9" Type="http://schemas.openxmlformats.org/officeDocument/2006/relationships/slideLayout" Target="../slideLayouts/slideLayout51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7.xml"/><Relationship Id="rId3" Type="http://schemas.openxmlformats.org/officeDocument/2006/relationships/slideLayout" Target="../slideLayouts/slideLayout522.xml"/><Relationship Id="rId7" Type="http://schemas.openxmlformats.org/officeDocument/2006/relationships/slideLayout" Target="../slideLayouts/slideLayout526.xml"/><Relationship Id="rId12" Type="http://schemas.openxmlformats.org/officeDocument/2006/relationships/theme" Target="../theme/theme48.xml"/><Relationship Id="rId2" Type="http://schemas.openxmlformats.org/officeDocument/2006/relationships/slideLayout" Target="../slideLayouts/slideLayout521.xml"/><Relationship Id="rId1" Type="http://schemas.openxmlformats.org/officeDocument/2006/relationships/slideLayout" Target="../slideLayouts/slideLayout520.xml"/><Relationship Id="rId6" Type="http://schemas.openxmlformats.org/officeDocument/2006/relationships/slideLayout" Target="../slideLayouts/slideLayout525.xml"/><Relationship Id="rId11" Type="http://schemas.openxmlformats.org/officeDocument/2006/relationships/slideLayout" Target="../slideLayouts/slideLayout530.xml"/><Relationship Id="rId5" Type="http://schemas.openxmlformats.org/officeDocument/2006/relationships/slideLayout" Target="../slideLayouts/slideLayout524.xml"/><Relationship Id="rId10" Type="http://schemas.openxmlformats.org/officeDocument/2006/relationships/slideLayout" Target="../slideLayouts/slideLayout529.xml"/><Relationship Id="rId4" Type="http://schemas.openxmlformats.org/officeDocument/2006/relationships/slideLayout" Target="../slideLayouts/slideLayout523.xml"/><Relationship Id="rId9" Type="http://schemas.openxmlformats.org/officeDocument/2006/relationships/slideLayout" Target="../slideLayouts/slideLayout528.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8.xml"/><Relationship Id="rId3" Type="http://schemas.openxmlformats.org/officeDocument/2006/relationships/slideLayout" Target="../slideLayouts/slideLayout533.xml"/><Relationship Id="rId7" Type="http://schemas.openxmlformats.org/officeDocument/2006/relationships/slideLayout" Target="../slideLayouts/slideLayout537.xml"/><Relationship Id="rId12" Type="http://schemas.openxmlformats.org/officeDocument/2006/relationships/theme" Target="../theme/theme49.xml"/><Relationship Id="rId2" Type="http://schemas.openxmlformats.org/officeDocument/2006/relationships/slideLayout" Target="../slideLayouts/slideLayout532.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5" Type="http://schemas.openxmlformats.org/officeDocument/2006/relationships/slideLayout" Target="../slideLayouts/slideLayout535.xml"/><Relationship Id="rId10" Type="http://schemas.openxmlformats.org/officeDocument/2006/relationships/slideLayout" Target="../slideLayouts/slideLayout540.xml"/><Relationship Id="rId4" Type="http://schemas.openxmlformats.org/officeDocument/2006/relationships/slideLayout" Target="../slideLayouts/slideLayout534.xml"/><Relationship Id="rId9" Type="http://schemas.openxmlformats.org/officeDocument/2006/relationships/slideLayout" Target="../slideLayouts/slideLayout5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9.xml"/><Relationship Id="rId3" Type="http://schemas.openxmlformats.org/officeDocument/2006/relationships/slideLayout" Target="../slideLayouts/slideLayout544.xml"/><Relationship Id="rId7" Type="http://schemas.openxmlformats.org/officeDocument/2006/relationships/slideLayout" Target="../slideLayouts/slideLayout548.xml"/><Relationship Id="rId12" Type="http://schemas.openxmlformats.org/officeDocument/2006/relationships/theme" Target="../theme/theme50.xml"/><Relationship Id="rId2" Type="http://schemas.openxmlformats.org/officeDocument/2006/relationships/slideLayout" Target="../slideLayouts/slideLayout543.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5" Type="http://schemas.openxmlformats.org/officeDocument/2006/relationships/slideLayout" Target="../slideLayouts/slideLayout546.xml"/><Relationship Id="rId10" Type="http://schemas.openxmlformats.org/officeDocument/2006/relationships/slideLayout" Target="../slideLayouts/slideLayout551.xml"/><Relationship Id="rId4" Type="http://schemas.openxmlformats.org/officeDocument/2006/relationships/slideLayout" Target="../slideLayouts/slideLayout545.xml"/><Relationship Id="rId9" Type="http://schemas.openxmlformats.org/officeDocument/2006/relationships/slideLayout" Target="../slideLayouts/slideLayout55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60.xml"/><Relationship Id="rId3" Type="http://schemas.openxmlformats.org/officeDocument/2006/relationships/slideLayout" Target="../slideLayouts/slideLayout555.xml"/><Relationship Id="rId7" Type="http://schemas.openxmlformats.org/officeDocument/2006/relationships/slideLayout" Target="../slideLayouts/slideLayout559.xml"/><Relationship Id="rId12" Type="http://schemas.openxmlformats.org/officeDocument/2006/relationships/theme" Target="../theme/theme51.xml"/><Relationship Id="rId2" Type="http://schemas.openxmlformats.org/officeDocument/2006/relationships/slideLayout" Target="../slideLayouts/slideLayout554.xml"/><Relationship Id="rId1" Type="http://schemas.openxmlformats.org/officeDocument/2006/relationships/slideLayout" Target="../slideLayouts/slideLayout553.xml"/><Relationship Id="rId6" Type="http://schemas.openxmlformats.org/officeDocument/2006/relationships/slideLayout" Target="../slideLayouts/slideLayout558.xml"/><Relationship Id="rId11" Type="http://schemas.openxmlformats.org/officeDocument/2006/relationships/slideLayout" Target="../slideLayouts/slideLayout563.xml"/><Relationship Id="rId5" Type="http://schemas.openxmlformats.org/officeDocument/2006/relationships/slideLayout" Target="../slideLayouts/slideLayout557.xml"/><Relationship Id="rId10" Type="http://schemas.openxmlformats.org/officeDocument/2006/relationships/slideLayout" Target="../slideLayouts/slideLayout562.xml"/><Relationship Id="rId4" Type="http://schemas.openxmlformats.org/officeDocument/2006/relationships/slideLayout" Target="../slideLayouts/slideLayout556.xml"/><Relationship Id="rId9" Type="http://schemas.openxmlformats.org/officeDocument/2006/relationships/slideLayout" Target="../slideLayouts/slideLayout561.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71.xml"/><Relationship Id="rId3" Type="http://schemas.openxmlformats.org/officeDocument/2006/relationships/slideLayout" Target="../slideLayouts/slideLayout566.xml"/><Relationship Id="rId7" Type="http://schemas.openxmlformats.org/officeDocument/2006/relationships/slideLayout" Target="../slideLayouts/slideLayout570.xml"/><Relationship Id="rId12" Type="http://schemas.openxmlformats.org/officeDocument/2006/relationships/theme" Target="../theme/theme52.xml"/><Relationship Id="rId2" Type="http://schemas.openxmlformats.org/officeDocument/2006/relationships/slideLayout" Target="../slideLayouts/slideLayout565.xml"/><Relationship Id="rId1" Type="http://schemas.openxmlformats.org/officeDocument/2006/relationships/slideLayout" Target="../slideLayouts/slideLayout564.xml"/><Relationship Id="rId6" Type="http://schemas.openxmlformats.org/officeDocument/2006/relationships/slideLayout" Target="../slideLayouts/slideLayout569.xml"/><Relationship Id="rId11" Type="http://schemas.openxmlformats.org/officeDocument/2006/relationships/slideLayout" Target="../slideLayouts/slideLayout574.xml"/><Relationship Id="rId5" Type="http://schemas.openxmlformats.org/officeDocument/2006/relationships/slideLayout" Target="../slideLayouts/slideLayout568.xml"/><Relationship Id="rId10" Type="http://schemas.openxmlformats.org/officeDocument/2006/relationships/slideLayout" Target="../slideLayouts/slideLayout573.xml"/><Relationship Id="rId4" Type="http://schemas.openxmlformats.org/officeDocument/2006/relationships/slideLayout" Target="../slideLayouts/slideLayout567.xml"/><Relationship Id="rId9" Type="http://schemas.openxmlformats.org/officeDocument/2006/relationships/slideLayout" Target="../slideLayouts/slideLayout572.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82.xml"/><Relationship Id="rId3" Type="http://schemas.openxmlformats.org/officeDocument/2006/relationships/slideLayout" Target="../slideLayouts/slideLayout577.xml"/><Relationship Id="rId7" Type="http://schemas.openxmlformats.org/officeDocument/2006/relationships/slideLayout" Target="../slideLayouts/slideLayout581.xml"/><Relationship Id="rId12" Type="http://schemas.openxmlformats.org/officeDocument/2006/relationships/theme" Target="../theme/theme53.xml"/><Relationship Id="rId2" Type="http://schemas.openxmlformats.org/officeDocument/2006/relationships/slideLayout" Target="../slideLayouts/slideLayout576.xml"/><Relationship Id="rId1" Type="http://schemas.openxmlformats.org/officeDocument/2006/relationships/slideLayout" Target="../slideLayouts/slideLayout575.xml"/><Relationship Id="rId6" Type="http://schemas.openxmlformats.org/officeDocument/2006/relationships/slideLayout" Target="../slideLayouts/slideLayout580.xml"/><Relationship Id="rId11" Type="http://schemas.openxmlformats.org/officeDocument/2006/relationships/slideLayout" Target="../slideLayouts/slideLayout585.xml"/><Relationship Id="rId5" Type="http://schemas.openxmlformats.org/officeDocument/2006/relationships/slideLayout" Target="../slideLayouts/slideLayout579.xml"/><Relationship Id="rId10" Type="http://schemas.openxmlformats.org/officeDocument/2006/relationships/slideLayout" Target="../slideLayouts/slideLayout584.xml"/><Relationship Id="rId4" Type="http://schemas.openxmlformats.org/officeDocument/2006/relationships/slideLayout" Target="../slideLayouts/slideLayout578.xml"/><Relationship Id="rId9" Type="http://schemas.openxmlformats.org/officeDocument/2006/relationships/slideLayout" Target="../slideLayouts/slideLayout583.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93.xml"/><Relationship Id="rId3" Type="http://schemas.openxmlformats.org/officeDocument/2006/relationships/slideLayout" Target="../slideLayouts/slideLayout588.xml"/><Relationship Id="rId7" Type="http://schemas.openxmlformats.org/officeDocument/2006/relationships/slideLayout" Target="../slideLayouts/slideLayout592.xml"/><Relationship Id="rId12" Type="http://schemas.openxmlformats.org/officeDocument/2006/relationships/theme" Target="../theme/theme54.xml"/><Relationship Id="rId2" Type="http://schemas.openxmlformats.org/officeDocument/2006/relationships/slideLayout" Target="../slideLayouts/slideLayout587.xml"/><Relationship Id="rId1" Type="http://schemas.openxmlformats.org/officeDocument/2006/relationships/slideLayout" Target="../slideLayouts/slideLayout586.xml"/><Relationship Id="rId6" Type="http://schemas.openxmlformats.org/officeDocument/2006/relationships/slideLayout" Target="../slideLayouts/slideLayout591.xml"/><Relationship Id="rId11" Type="http://schemas.openxmlformats.org/officeDocument/2006/relationships/slideLayout" Target="../slideLayouts/slideLayout596.xml"/><Relationship Id="rId5" Type="http://schemas.openxmlformats.org/officeDocument/2006/relationships/slideLayout" Target="../slideLayouts/slideLayout590.xml"/><Relationship Id="rId10" Type="http://schemas.openxmlformats.org/officeDocument/2006/relationships/slideLayout" Target="../slideLayouts/slideLayout595.xml"/><Relationship Id="rId4" Type="http://schemas.openxmlformats.org/officeDocument/2006/relationships/slideLayout" Target="../slideLayouts/slideLayout589.xml"/><Relationship Id="rId9" Type="http://schemas.openxmlformats.org/officeDocument/2006/relationships/slideLayout" Target="../slideLayouts/slideLayout59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04.xml"/><Relationship Id="rId3" Type="http://schemas.openxmlformats.org/officeDocument/2006/relationships/slideLayout" Target="../slideLayouts/slideLayout599.xml"/><Relationship Id="rId7" Type="http://schemas.openxmlformats.org/officeDocument/2006/relationships/slideLayout" Target="../slideLayouts/slideLayout603.xml"/><Relationship Id="rId12" Type="http://schemas.openxmlformats.org/officeDocument/2006/relationships/theme" Target="../theme/theme55.xml"/><Relationship Id="rId2" Type="http://schemas.openxmlformats.org/officeDocument/2006/relationships/slideLayout" Target="../slideLayouts/slideLayout598.xml"/><Relationship Id="rId1" Type="http://schemas.openxmlformats.org/officeDocument/2006/relationships/slideLayout" Target="../slideLayouts/slideLayout597.xml"/><Relationship Id="rId6" Type="http://schemas.openxmlformats.org/officeDocument/2006/relationships/slideLayout" Target="../slideLayouts/slideLayout602.xml"/><Relationship Id="rId11" Type="http://schemas.openxmlformats.org/officeDocument/2006/relationships/slideLayout" Target="../slideLayouts/slideLayout607.xml"/><Relationship Id="rId5" Type="http://schemas.openxmlformats.org/officeDocument/2006/relationships/slideLayout" Target="../slideLayouts/slideLayout601.xml"/><Relationship Id="rId10" Type="http://schemas.openxmlformats.org/officeDocument/2006/relationships/slideLayout" Target="../slideLayouts/slideLayout606.xml"/><Relationship Id="rId4" Type="http://schemas.openxmlformats.org/officeDocument/2006/relationships/slideLayout" Target="../slideLayouts/slideLayout600.xml"/><Relationship Id="rId9" Type="http://schemas.openxmlformats.org/officeDocument/2006/relationships/slideLayout" Target="../slideLayouts/slideLayout605.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theme" Target="../theme/theme56.xml"/><Relationship Id="rId2" Type="http://schemas.openxmlformats.org/officeDocument/2006/relationships/slideLayout" Target="../slideLayouts/slideLayout609.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0" Type="http://schemas.openxmlformats.org/officeDocument/2006/relationships/slideLayout" Target="../slideLayouts/slideLayout617.xml"/><Relationship Id="rId4" Type="http://schemas.openxmlformats.org/officeDocument/2006/relationships/slideLayout" Target="../slideLayouts/slideLayout611.xml"/><Relationship Id="rId9" Type="http://schemas.openxmlformats.org/officeDocument/2006/relationships/slideLayout" Target="../slideLayouts/slideLayout616.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6.xml"/><Relationship Id="rId3" Type="http://schemas.openxmlformats.org/officeDocument/2006/relationships/slideLayout" Target="../slideLayouts/slideLayout621.xml"/><Relationship Id="rId7" Type="http://schemas.openxmlformats.org/officeDocument/2006/relationships/slideLayout" Target="../slideLayouts/slideLayout625.xml"/><Relationship Id="rId12" Type="http://schemas.openxmlformats.org/officeDocument/2006/relationships/theme" Target="../theme/theme57.xml"/><Relationship Id="rId2" Type="http://schemas.openxmlformats.org/officeDocument/2006/relationships/slideLayout" Target="../slideLayouts/slideLayout620.xml"/><Relationship Id="rId1" Type="http://schemas.openxmlformats.org/officeDocument/2006/relationships/slideLayout" Target="../slideLayouts/slideLayout619.xml"/><Relationship Id="rId6" Type="http://schemas.openxmlformats.org/officeDocument/2006/relationships/slideLayout" Target="../slideLayouts/slideLayout624.xml"/><Relationship Id="rId11" Type="http://schemas.openxmlformats.org/officeDocument/2006/relationships/slideLayout" Target="../slideLayouts/slideLayout629.xml"/><Relationship Id="rId5" Type="http://schemas.openxmlformats.org/officeDocument/2006/relationships/slideLayout" Target="../slideLayouts/slideLayout623.xml"/><Relationship Id="rId10" Type="http://schemas.openxmlformats.org/officeDocument/2006/relationships/slideLayout" Target="../slideLayouts/slideLayout628.xml"/><Relationship Id="rId4" Type="http://schemas.openxmlformats.org/officeDocument/2006/relationships/slideLayout" Target="../slideLayouts/slideLayout622.xml"/><Relationship Id="rId9" Type="http://schemas.openxmlformats.org/officeDocument/2006/relationships/slideLayout" Target="../slideLayouts/slideLayout627.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37.xml"/><Relationship Id="rId3" Type="http://schemas.openxmlformats.org/officeDocument/2006/relationships/slideLayout" Target="../slideLayouts/slideLayout632.xml"/><Relationship Id="rId7" Type="http://schemas.openxmlformats.org/officeDocument/2006/relationships/slideLayout" Target="../slideLayouts/slideLayout636.xml"/><Relationship Id="rId12" Type="http://schemas.openxmlformats.org/officeDocument/2006/relationships/theme" Target="../theme/theme58.xml"/><Relationship Id="rId2" Type="http://schemas.openxmlformats.org/officeDocument/2006/relationships/slideLayout" Target="../slideLayouts/slideLayout631.xml"/><Relationship Id="rId1" Type="http://schemas.openxmlformats.org/officeDocument/2006/relationships/slideLayout" Target="../slideLayouts/slideLayout630.xml"/><Relationship Id="rId6" Type="http://schemas.openxmlformats.org/officeDocument/2006/relationships/slideLayout" Target="../slideLayouts/slideLayout635.xml"/><Relationship Id="rId11" Type="http://schemas.openxmlformats.org/officeDocument/2006/relationships/slideLayout" Target="../slideLayouts/slideLayout640.xml"/><Relationship Id="rId5" Type="http://schemas.openxmlformats.org/officeDocument/2006/relationships/slideLayout" Target="../slideLayouts/slideLayout634.xml"/><Relationship Id="rId10" Type="http://schemas.openxmlformats.org/officeDocument/2006/relationships/slideLayout" Target="../slideLayouts/slideLayout639.xml"/><Relationship Id="rId4" Type="http://schemas.openxmlformats.org/officeDocument/2006/relationships/slideLayout" Target="../slideLayouts/slideLayout633.xml"/><Relationship Id="rId9" Type="http://schemas.openxmlformats.org/officeDocument/2006/relationships/slideLayout" Target="../slideLayouts/slideLayout638.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48.xml"/><Relationship Id="rId3" Type="http://schemas.openxmlformats.org/officeDocument/2006/relationships/slideLayout" Target="../slideLayouts/slideLayout643.xml"/><Relationship Id="rId7" Type="http://schemas.openxmlformats.org/officeDocument/2006/relationships/slideLayout" Target="../slideLayouts/slideLayout647.xml"/><Relationship Id="rId12" Type="http://schemas.openxmlformats.org/officeDocument/2006/relationships/theme" Target="../theme/theme59.xml"/><Relationship Id="rId2" Type="http://schemas.openxmlformats.org/officeDocument/2006/relationships/slideLayout" Target="../slideLayouts/slideLayout642.xml"/><Relationship Id="rId1" Type="http://schemas.openxmlformats.org/officeDocument/2006/relationships/slideLayout" Target="../slideLayouts/slideLayout641.xml"/><Relationship Id="rId6" Type="http://schemas.openxmlformats.org/officeDocument/2006/relationships/slideLayout" Target="../slideLayouts/slideLayout646.xml"/><Relationship Id="rId11" Type="http://schemas.openxmlformats.org/officeDocument/2006/relationships/slideLayout" Target="../slideLayouts/slideLayout651.xml"/><Relationship Id="rId5" Type="http://schemas.openxmlformats.org/officeDocument/2006/relationships/slideLayout" Target="../slideLayouts/slideLayout645.xml"/><Relationship Id="rId10" Type="http://schemas.openxmlformats.org/officeDocument/2006/relationships/slideLayout" Target="../slideLayouts/slideLayout650.xml"/><Relationship Id="rId4" Type="http://schemas.openxmlformats.org/officeDocument/2006/relationships/slideLayout" Target="../slideLayouts/slideLayout644.xml"/><Relationship Id="rId9" Type="http://schemas.openxmlformats.org/officeDocument/2006/relationships/slideLayout" Target="../slideLayouts/slideLayout6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659.xml"/><Relationship Id="rId3" Type="http://schemas.openxmlformats.org/officeDocument/2006/relationships/slideLayout" Target="../slideLayouts/slideLayout654.xml"/><Relationship Id="rId7" Type="http://schemas.openxmlformats.org/officeDocument/2006/relationships/slideLayout" Target="../slideLayouts/slideLayout658.xml"/><Relationship Id="rId12" Type="http://schemas.openxmlformats.org/officeDocument/2006/relationships/theme" Target="../theme/theme60.xml"/><Relationship Id="rId2" Type="http://schemas.openxmlformats.org/officeDocument/2006/relationships/slideLayout" Target="../slideLayouts/slideLayout653.xml"/><Relationship Id="rId1" Type="http://schemas.openxmlformats.org/officeDocument/2006/relationships/slideLayout" Target="../slideLayouts/slideLayout652.xml"/><Relationship Id="rId6" Type="http://schemas.openxmlformats.org/officeDocument/2006/relationships/slideLayout" Target="../slideLayouts/slideLayout657.xml"/><Relationship Id="rId11" Type="http://schemas.openxmlformats.org/officeDocument/2006/relationships/slideLayout" Target="../slideLayouts/slideLayout662.xml"/><Relationship Id="rId5" Type="http://schemas.openxmlformats.org/officeDocument/2006/relationships/slideLayout" Target="../slideLayouts/slideLayout656.xml"/><Relationship Id="rId10" Type="http://schemas.openxmlformats.org/officeDocument/2006/relationships/slideLayout" Target="../slideLayouts/slideLayout661.xml"/><Relationship Id="rId4" Type="http://schemas.openxmlformats.org/officeDocument/2006/relationships/slideLayout" Target="../slideLayouts/slideLayout655.xml"/><Relationship Id="rId9" Type="http://schemas.openxmlformats.org/officeDocument/2006/relationships/slideLayout" Target="../slideLayouts/slideLayout660.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70.xml"/><Relationship Id="rId3" Type="http://schemas.openxmlformats.org/officeDocument/2006/relationships/slideLayout" Target="../slideLayouts/slideLayout665.xml"/><Relationship Id="rId7" Type="http://schemas.openxmlformats.org/officeDocument/2006/relationships/slideLayout" Target="../slideLayouts/slideLayout669.xml"/><Relationship Id="rId12" Type="http://schemas.openxmlformats.org/officeDocument/2006/relationships/theme" Target="../theme/theme61.xml"/><Relationship Id="rId2" Type="http://schemas.openxmlformats.org/officeDocument/2006/relationships/slideLayout" Target="../slideLayouts/slideLayout664.xml"/><Relationship Id="rId1" Type="http://schemas.openxmlformats.org/officeDocument/2006/relationships/slideLayout" Target="../slideLayouts/slideLayout663.xml"/><Relationship Id="rId6" Type="http://schemas.openxmlformats.org/officeDocument/2006/relationships/slideLayout" Target="../slideLayouts/slideLayout668.xml"/><Relationship Id="rId11" Type="http://schemas.openxmlformats.org/officeDocument/2006/relationships/slideLayout" Target="../slideLayouts/slideLayout673.xml"/><Relationship Id="rId5" Type="http://schemas.openxmlformats.org/officeDocument/2006/relationships/slideLayout" Target="../slideLayouts/slideLayout667.xml"/><Relationship Id="rId10" Type="http://schemas.openxmlformats.org/officeDocument/2006/relationships/slideLayout" Target="../slideLayouts/slideLayout672.xml"/><Relationship Id="rId4" Type="http://schemas.openxmlformats.org/officeDocument/2006/relationships/slideLayout" Target="../slideLayouts/slideLayout666.xml"/><Relationship Id="rId9" Type="http://schemas.openxmlformats.org/officeDocument/2006/relationships/slideLayout" Target="../slideLayouts/slideLayout67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81.xml"/><Relationship Id="rId3" Type="http://schemas.openxmlformats.org/officeDocument/2006/relationships/slideLayout" Target="../slideLayouts/slideLayout676.xml"/><Relationship Id="rId7" Type="http://schemas.openxmlformats.org/officeDocument/2006/relationships/slideLayout" Target="../slideLayouts/slideLayout680.xml"/><Relationship Id="rId12" Type="http://schemas.openxmlformats.org/officeDocument/2006/relationships/theme" Target="../theme/theme62.xml"/><Relationship Id="rId2" Type="http://schemas.openxmlformats.org/officeDocument/2006/relationships/slideLayout" Target="../slideLayouts/slideLayout675.xml"/><Relationship Id="rId1" Type="http://schemas.openxmlformats.org/officeDocument/2006/relationships/slideLayout" Target="../slideLayouts/slideLayout674.xml"/><Relationship Id="rId6" Type="http://schemas.openxmlformats.org/officeDocument/2006/relationships/slideLayout" Target="../slideLayouts/slideLayout679.xml"/><Relationship Id="rId11" Type="http://schemas.openxmlformats.org/officeDocument/2006/relationships/slideLayout" Target="../slideLayouts/slideLayout684.xml"/><Relationship Id="rId5" Type="http://schemas.openxmlformats.org/officeDocument/2006/relationships/slideLayout" Target="../slideLayouts/slideLayout678.xml"/><Relationship Id="rId10" Type="http://schemas.openxmlformats.org/officeDocument/2006/relationships/slideLayout" Target="../slideLayouts/slideLayout683.xml"/><Relationship Id="rId4" Type="http://schemas.openxmlformats.org/officeDocument/2006/relationships/slideLayout" Target="../slideLayouts/slideLayout677.xml"/><Relationship Id="rId9" Type="http://schemas.openxmlformats.org/officeDocument/2006/relationships/slideLayout" Target="../slideLayouts/slideLayout682.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692.xml"/><Relationship Id="rId3" Type="http://schemas.openxmlformats.org/officeDocument/2006/relationships/slideLayout" Target="../slideLayouts/slideLayout687.xml"/><Relationship Id="rId7" Type="http://schemas.openxmlformats.org/officeDocument/2006/relationships/slideLayout" Target="../slideLayouts/slideLayout691.xml"/><Relationship Id="rId12" Type="http://schemas.openxmlformats.org/officeDocument/2006/relationships/theme" Target="../theme/theme63.xml"/><Relationship Id="rId2" Type="http://schemas.openxmlformats.org/officeDocument/2006/relationships/slideLayout" Target="../slideLayouts/slideLayout686.xml"/><Relationship Id="rId1" Type="http://schemas.openxmlformats.org/officeDocument/2006/relationships/slideLayout" Target="../slideLayouts/slideLayout685.xml"/><Relationship Id="rId6" Type="http://schemas.openxmlformats.org/officeDocument/2006/relationships/slideLayout" Target="../slideLayouts/slideLayout690.xml"/><Relationship Id="rId11" Type="http://schemas.openxmlformats.org/officeDocument/2006/relationships/slideLayout" Target="../slideLayouts/slideLayout695.xml"/><Relationship Id="rId5" Type="http://schemas.openxmlformats.org/officeDocument/2006/relationships/slideLayout" Target="../slideLayouts/slideLayout689.xml"/><Relationship Id="rId10" Type="http://schemas.openxmlformats.org/officeDocument/2006/relationships/slideLayout" Target="../slideLayouts/slideLayout694.xml"/><Relationship Id="rId4" Type="http://schemas.openxmlformats.org/officeDocument/2006/relationships/slideLayout" Target="../slideLayouts/slideLayout688.xml"/><Relationship Id="rId9" Type="http://schemas.openxmlformats.org/officeDocument/2006/relationships/slideLayout" Target="../slideLayouts/slideLayout693.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703.xml"/><Relationship Id="rId3" Type="http://schemas.openxmlformats.org/officeDocument/2006/relationships/slideLayout" Target="../slideLayouts/slideLayout698.xml"/><Relationship Id="rId7" Type="http://schemas.openxmlformats.org/officeDocument/2006/relationships/slideLayout" Target="../slideLayouts/slideLayout702.xml"/><Relationship Id="rId12" Type="http://schemas.openxmlformats.org/officeDocument/2006/relationships/theme" Target="../theme/theme64.xml"/><Relationship Id="rId2" Type="http://schemas.openxmlformats.org/officeDocument/2006/relationships/slideLayout" Target="../slideLayouts/slideLayout697.xml"/><Relationship Id="rId1" Type="http://schemas.openxmlformats.org/officeDocument/2006/relationships/slideLayout" Target="../slideLayouts/slideLayout696.xml"/><Relationship Id="rId6" Type="http://schemas.openxmlformats.org/officeDocument/2006/relationships/slideLayout" Target="../slideLayouts/slideLayout701.xml"/><Relationship Id="rId11" Type="http://schemas.openxmlformats.org/officeDocument/2006/relationships/slideLayout" Target="../slideLayouts/slideLayout706.xml"/><Relationship Id="rId5" Type="http://schemas.openxmlformats.org/officeDocument/2006/relationships/slideLayout" Target="../slideLayouts/slideLayout700.xml"/><Relationship Id="rId10" Type="http://schemas.openxmlformats.org/officeDocument/2006/relationships/slideLayout" Target="../slideLayouts/slideLayout705.xml"/><Relationship Id="rId4" Type="http://schemas.openxmlformats.org/officeDocument/2006/relationships/slideLayout" Target="../slideLayouts/slideLayout699.xml"/><Relationship Id="rId9" Type="http://schemas.openxmlformats.org/officeDocument/2006/relationships/slideLayout" Target="../slideLayouts/slideLayout704.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714.xml"/><Relationship Id="rId3" Type="http://schemas.openxmlformats.org/officeDocument/2006/relationships/slideLayout" Target="../slideLayouts/slideLayout709.xml"/><Relationship Id="rId7" Type="http://schemas.openxmlformats.org/officeDocument/2006/relationships/slideLayout" Target="../slideLayouts/slideLayout713.xml"/><Relationship Id="rId12" Type="http://schemas.openxmlformats.org/officeDocument/2006/relationships/theme" Target="../theme/theme65.xml"/><Relationship Id="rId2" Type="http://schemas.openxmlformats.org/officeDocument/2006/relationships/slideLayout" Target="../slideLayouts/slideLayout708.xml"/><Relationship Id="rId1" Type="http://schemas.openxmlformats.org/officeDocument/2006/relationships/slideLayout" Target="../slideLayouts/slideLayout707.xml"/><Relationship Id="rId6" Type="http://schemas.openxmlformats.org/officeDocument/2006/relationships/slideLayout" Target="../slideLayouts/slideLayout712.xml"/><Relationship Id="rId11" Type="http://schemas.openxmlformats.org/officeDocument/2006/relationships/slideLayout" Target="../slideLayouts/slideLayout717.xml"/><Relationship Id="rId5" Type="http://schemas.openxmlformats.org/officeDocument/2006/relationships/slideLayout" Target="../slideLayouts/slideLayout711.xml"/><Relationship Id="rId10" Type="http://schemas.openxmlformats.org/officeDocument/2006/relationships/slideLayout" Target="../slideLayouts/slideLayout716.xml"/><Relationship Id="rId4" Type="http://schemas.openxmlformats.org/officeDocument/2006/relationships/slideLayout" Target="../slideLayouts/slideLayout710.xml"/><Relationship Id="rId9" Type="http://schemas.openxmlformats.org/officeDocument/2006/relationships/slideLayout" Target="../slideLayouts/slideLayout715.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725.xml"/><Relationship Id="rId3" Type="http://schemas.openxmlformats.org/officeDocument/2006/relationships/slideLayout" Target="../slideLayouts/slideLayout720.xml"/><Relationship Id="rId7" Type="http://schemas.openxmlformats.org/officeDocument/2006/relationships/slideLayout" Target="../slideLayouts/slideLayout724.xml"/><Relationship Id="rId12" Type="http://schemas.openxmlformats.org/officeDocument/2006/relationships/theme" Target="../theme/theme66.xml"/><Relationship Id="rId2" Type="http://schemas.openxmlformats.org/officeDocument/2006/relationships/slideLayout" Target="../slideLayouts/slideLayout719.xml"/><Relationship Id="rId1" Type="http://schemas.openxmlformats.org/officeDocument/2006/relationships/slideLayout" Target="../slideLayouts/slideLayout718.xml"/><Relationship Id="rId6" Type="http://schemas.openxmlformats.org/officeDocument/2006/relationships/slideLayout" Target="../slideLayouts/slideLayout723.xml"/><Relationship Id="rId11" Type="http://schemas.openxmlformats.org/officeDocument/2006/relationships/slideLayout" Target="../slideLayouts/slideLayout728.xml"/><Relationship Id="rId5" Type="http://schemas.openxmlformats.org/officeDocument/2006/relationships/slideLayout" Target="../slideLayouts/slideLayout722.xml"/><Relationship Id="rId10" Type="http://schemas.openxmlformats.org/officeDocument/2006/relationships/slideLayout" Target="../slideLayouts/slideLayout727.xml"/><Relationship Id="rId4" Type="http://schemas.openxmlformats.org/officeDocument/2006/relationships/slideLayout" Target="../slideLayouts/slideLayout721.xml"/><Relationship Id="rId9" Type="http://schemas.openxmlformats.org/officeDocument/2006/relationships/slideLayout" Target="../slideLayouts/slideLayout726.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73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theme" Target="../theme/theme67.xml"/><Relationship Id="rId2" Type="http://schemas.openxmlformats.org/officeDocument/2006/relationships/slideLayout" Target="../slideLayouts/slideLayout730.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0" Type="http://schemas.openxmlformats.org/officeDocument/2006/relationships/slideLayout" Target="../slideLayouts/slideLayout738.xml"/><Relationship Id="rId4" Type="http://schemas.openxmlformats.org/officeDocument/2006/relationships/slideLayout" Target="../slideLayouts/slideLayout732.xml"/><Relationship Id="rId9" Type="http://schemas.openxmlformats.org/officeDocument/2006/relationships/slideLayout" Target="../slideLayouts/slideLayout737.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747.xml"/><Relationship Id="rId3" Type="http://schemas.openxmlformats.org/officeDocument/2006/relationships/slideLayout" Target="../slideLayouts/slideLayout742.xml"/><Relationship Id="rId7" Type="http://schemas.openxmlformats.org/officeDocument/2006/relationships/slideLayout" Target="../slideLayouts/slideLayout746.xml"/><Relationship Id="rId12" Type="http://schemas.openxmlformats.org/officeDocument/2006/relationships/theme" Target="../theme/theme68.xml"/><Relationship Id="rId2" Type="http://schemas.openxmlformats.org/officeDocument/2006/relationships/slideLayout" Target="../slideLayouts/slideLayout741.xml"/><Relationship Id="rId1" Type="http://schemas.openxmlformats.org/officeDocument/2006/relationships/slideLayout" Target="../slideLayouts/slideLayout740.xml"/><Relationship Id="rId6" Type="http://schemas.openxmlformats.org/officeDocument/2006/relationships/slideLayout" Target="../slideLayouts/slideLayout745.xml"/><Relationship Id="rId11" Type="http://schemas.openxmlformats.org/officeDocument/2006/relationships/slideLayout" Target="../slideLayouts/slideLayout750.xml"/><Relationship Id="rId5" Type="http://schemas.openxmlformats.org/officeDocument/2006/relationships/slideLayout" Target="../slideLayouts/slideLayout744.xml"/><Relationship Id="rId10" Type="http://schemas.openxmlformats.org/officeDocument/2006/relationships/slideLayout" Target="../slideLayouts/slideLayout749.xml"/><Relationship Id="rId4" Type="http://schemas.openxmlformats.org/officeDocument/2006/relationships/slideLayout" Target="../slideLayouts/slideLayout743.xml"/><Relationship Id="rId9" Type="http://schemas.openxmlformats.org/officeDocument/2006/relationships/slideLayout" Target="../slideLayouts/slideLayout748.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758.xml"/><Relationship Id="rId3" Type="http://schemas.openxmlformats.org/officeDocument/2006/relationships/slideLayout" Target="../slideLayouts/slideLayout753.xml"/><Relationship Id="rId7" Type="http://schemas.openxmlformats.org/officeDocument/2006/relationships/slideLayout" Target="../slideLayouts/slideLayout757.xml"/><Relationship Id="rId12" Type="http://schemas.openxmlformats.org/officeDocument/2006/relationships/theme" Target="../theme/theme69.xml"/><Relationship Id="rId2" Type="http://schemas.openxmlformats.org/officeDocument/2006/relationships/slideLayout" Target="../slideLayouts/slideLayout752.xml"/><Relationship Id="rId1" Type="http://schemas.openxmlformats.org/officeDocument/2006/relationships/slideLayout" Target="../slideLayouts/slideLayout751.xml"/><Relationship Id="rId6" Type="http://schemas.openxmlformats.org/officeDocument/2006/relationships/slideLayout" Target="../slideLayouts/slideLayout756.xml"/><Relationship Id="rId11" Type="http://schemas.openxmlformats.org/officeDocument/2006/relationships/slideLayout" Target="../slideLayouts/slideLayout761.xml"/><Relationship Id="rId5" Type="http://schemas.openxmlformats.org/officeDocument/2006/relationships/slideLayout" Target="../slideLayouts/slideLayout755.xml"/><Relationship Id="rId10" Type="http://schemas.openxmlformats.org/officeDocument/2006/relationships/slideLayout" Target="../slideLayouts/slideLayout760.xml"/><Relationship Id="rId4" Type="http://schemas.openxmlformats.org/officeDocument/2006/relationships/slideLayout" Target="../slideLayouts/slideLayout754.xml"/><Relationship Id="rId9" Type="http://schemas.openxmlformats.org/officeDocument/2006/relationships/slideLayout" Target="../slideLayouts/slideLayout7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769.xml"/><Relationship Id="rId3" Type="http://schemas.openxmlformats.org/officeDocument/2006/relationships/slideLayout" Target="../slideLayouts/slideLayout764.xml"/><Relationship Id="rId7" Type="http://schemas.openxmlformats.org/officeDocument/2006/relationships/slideLayout" Target="../slideLayouts/slideLayout768.xml"/><Relationship Id="rId12" Type="http://schemas.openxmlformats.org/officeDocument/2006/relationships/theme" Target="../theme/theme70.xml"/><Relationship Id="rId2" Type="http://schemas.openxmlformats.org/officeDocument/2006/relationships/slideLayout" Target="../slideLayouts/slideLayout763.xml"/><Relationship Id="rId1" Type="http://schemas.openxmlformats.org/officeDocument/2006/relationships/slideLayout" Target="../slideLayouts/slideLayout762.xml"/><Relationship Id="rId6" Type="http://schemas.openxmlformats.org/officeDocument/2006/relationships/slideLayout" Target="../slideLayouts/slideLayout767.xml"/><Relationship Id="rId11" Type="http://schemas.openxmlformats.org/officeDocument/2006/relationships/slideLayout" Target="../slideLayouts/slideLayout772.xml"/><Relationship Id="rId5" Type="http://schemas.openxmlformats.org/officeDocument/2006/relationships/slideLayout" Target="../slideLayouts/slideLayout766.xml"/><Relationship Id="rId10" Type="http://schemas.openxmlformats.org/officeDocument/2006/relationships/slideLayout" Target="../slideLayouts/slideLayout771.xml"/><Relationship Id="rId4" Type="http://schemas.openxmlformats.org/officeDocument/2006/relationships/slideLayout" Target="../slideLayouts/slideLayout765.xml"/><Relationship Id="rId9" Type="http://schemas.openxmlformats.org/officeDocument/2006/relationships/slideLayout" Target="../slideLayouts/slideLayout770.xml"/></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780.xml"/><Relationship Id="rId3" Type="http://schemas.openxmlformats.org/officeDocument/2006/relationships/slideLayout" Target="../slideLayouts/slideLayout775.xml"/><Relationship Id="rId7" Type="http://schemas.openxmlformats.org/officeDocument/2006/relationships/slideLayout" Target="../slideLayouts/slideLayout779.xml"/><Relationship Id="rId12" Type="http://schemas.openxmlformats.org/officeDocument/2006/relationships/theme" Target="../theme/theme71.xml"/><Relationship Id="rId2" Type="http://schemas.openxmlformats.org/officeDocument/2006/relationships/slideLayout" Target="../slideLayouts/slideLayout774.xml"/><Relationship Id="rId1" Type="http://schemas.openxmlformats.org/officeDocument/2006/relationships/slideLayout" Target="../slideLayouts/slideLayout773.xml"/><Relationship Id="rId6" Type="http://schemas.openxmlformats.org/officeDocument/2006/relationships/slideLayout" Target="../slideLayouts/slideLayout778.xml"/><Relationship Id="rId11" Type="http://schemas.openxmlformats.org/officeDocument/2006/relationships/slideLayout" Target="../slideLayouts/slideLayout783.xml"/><Relationship Id="rId5" Type="http://schemas.openxmlformats.org/officeDocument/2006/relationships/slideLayout" Target="../slideLayouts/slideLayout777.xml"/><Relationship Id="rId10" Type="http://schemas.openxmlformats.org/officeDocument/2006/relationships/slideLayout" Target="../slideLayouts/slideLayout782.xml"/><Relationship Id="rId4" Type="http://schemas.openxmlformats.org/officeDocument/2006/relationships/slideLayout" Target="../slideLayouts/slideLayout776.xml"/><Relationship Id="rId9" Type="http://schemas.openxmlformats.org/officeDocument/2006/relationships/slideLayout" Target="../slideLayouts/slideLayout781.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791.xml"/><Relationship Id="rId3" Type="http://schemas.openxmlformats.org/officeDocument/2006/relationships/slideLayout" Target="../slideLayouts/slideLayout786.xml"/><Relationship Id="rId7" Type="http://schemas.openxmlformats.org/officeDocument/2006/relationships/slideLayout" Target="../slideLayouts/slideLayout790.xml"/><Relationship Id="rId12" Type="http://schemas.openxmlformats.org/officeDocument/2006/relationships/theme" Target="../theme/theme72.xml"/><Relationship Id="rId2" Type="http://schemas.openxmlformats.org/officeDocument/2006/relationships/slideLayout" Target="../slideLayouts/slideLayout785.xml"/><Relationship Id="rId1" Type="http://schemas.openxmlformats.org/officeDocument/2006/relationships/slideLayout" Target="../slideLayouts/slideLayout784.xml"/><Relationship Id="rId6" Type="http://schemas.openxmlformats.org/officeDocument/2006/relationships/slideLayout" Target="../slideLayouts/slideLayout789.xml"/><Relationship Id="rId11" Type="http://schemas.openxmlformats.org/officeDocument/2006/relationships/slideLayout" Target="../slideLayouts/slideLayout794.xml"/><Relationship Id="rId5" Type="http://schemas.openxmlformats.org/officeDocument/2006/relationships/slideLayout" Target="../slideLayouts/slideLayout788.xml"/><Relationship Id="rId10" Type="http://schemas.openxmlformats.org/officeDocument/2006/relationships/slideLayout" Target="../slideLayouts/slideLayout793.xml"/><Relationship Id="rId4" Type="http://schemas.openxmlformats.org/officeDocument/2006/relationships/slideLayout" Target="../slideLayouts/slideLayout787.xml"/><Relationship Id="rId9" Type="http://schemas.openxmlformats.org/officeDocument/2006/relationships/slideLayout" Target="../slideLayouts/slideLayout792.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802.xml"/><Relationship Id="rId3" Type="http://schemas.openxmlformats.org/officeDocument/2006/relationships/slideLayout" Target="../slideLayouts/slideLayout797.xml"/><Relationship Id="rId7" Type="http://schemas.openxmlformats.org/officeDocument/2006/relationships/slideLayout" Target="../slideLayouts/slideLayout801.xml"/><Relationship Id="rId12" Type="http://schemas.openxmlformats.org/officeDocument/2006/relationships/theme" Target="../theme/theme73.xml"/><Relationship Id="rId2" Type="http://schemas.openxmlformats.org/officeDocument/2006/relationships/slideLayout" Target="../slideLayouts/slideLayout796.xml"/><Relationship Id="rId1" Type="http://schemas.openxmlformats.org/officeDocument/2006/relationships/slideLayout" Target="../slideLayouts/slideLayout795.xml"/><Relationship Id="rId6" Type="http://schemas.openxmlformats.org/officeDocument/2006/relationships/slideLayout" Target="../slideLayouts/slideLayout800.xml"/><Relationship Id="rId11" Type="http://schemas.openxmlformats.org/officeDocument/2006/relationships/slideLayout" Target="../slideLayouts/slideLayout805.xml"/><Relationship Id="rId5" Type="http://schemas.openxmlformats.org/officeDocument/2006/relationships/slideLayout" Target="../slideLayouts/slideLayout799.xml"/><Relationship Id="rId10" Type="http://schemas.openxmlformats.org/officeDocument/2006/relationships/slideLayout" Target="../slideLayouts/slideLayout804.xml"/><Relationship Id="rId4" Type="http://schemas.openxmlformats.org/officeDocument/2006/relationships/slideLayout" Target="../slideLayouts/slideLayout798.xml"/><Relationship Id="rId9" Type="http://schemas.openxmlformats.org/officeDocument/2006/relationships/slideLayout" Target="../slideLayouts/slideLayout803.xml"/></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813.xml"/><Relationship Id="rId3" Type="http://schemas.openxmlformats.org/officeDocument/2006/relationships/slideLayout" Target="../slideLayouts/slideLayout808.xml"/><Relationship Id="rId7" Type="http://schemas.openxmlformats.org/officeDocument/2006/relationships/slideLayout" Target="../slideLayouts/slideLayout812.xml"/><Relationship Id="rId12" Type="http://schemas.openxmlformats.org/officeDocument/2006/relationships/theme" Target="../theme/theme74.xml"/><Relationship Id="rId2" Type="http://schemas.openxmlformats.org/officeDocument/2006/relationships/slideLayout" Target="../slideLayouts/slideLayout807.xml"/><Relationship Id="rId1" Type="http://schemas.openxmlformats.org/officeDocument/2006/relationships/slideLayout" Target="../slideLayouts/slideLayout806.xml"/><Relationship Id="rId6" Type="http://schemas.openxmlformats.org/officeDocument/2006/relationships/slideLayout" Target="../slideLayouts/slideLayout811.xml"/><Relationship Id="rId11" Type="http://schemas.openxmlformats.org/officeDocument/2006/relationships/slideLayout" Target="../slideLayouts/slideLayout816.xml"/><Relationship Id="rId5" Type="http://schemas.openxmlformats.org/officeDocument/2006/relationships/slideLayout" Target="../slideLayouts/slideLayout810.xml"/><Relationship Id="rId10" Type="http://schemas.openxmlformats.org/officeDocument/2006/relationships/slideLayout" Target="../slideLayouts/slideLayout815.xml"/><Relationship Id="rId4" Type="http://schemas.openxmlformats.org/officeDocument/2006/relationships/slideLayout" Target="../slideLayouts/slideLayout809.xml"/><Relationship Id="rId9" Type="http://schemas.openxmlformats.org/officeDocument/2006/relationships/slideLayout" Target="../slideLayouts/slideLayout814.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824.xml"/><Relationship Id="rId3" Type="http://schemas.openxmlformats.org/officeDocument/2006/relationships/slideLayout" Target="../slideLayouts/slideLayout819.xml"/><Relationship Id="rId7" Type="http://schemas.openxmlformats.org/officeDocument/2006/relationships/slideLayout" Target="../slideLayouts/slideLayout823.xml"/><Relationship Id="rId12" Type="http://schemas.openxmlformats.org/officeDocument/2006/relationships/theme" Target="../theme/theme75.xml"/><Relationship Id="rId2" Type="http://schemas.openxmlformats.org/officeDocument/2006/relationships/slideLayout" Target="../slideLayouts/slideLayout818.xml"/><Relationship Id="rId1" Type="http://schemas.openxmlformats.org/officeDocument/2006/relationships/slideLayout" Target="../slideLayouts/slideLayout817.xml"/><Relationship Id="rId6" Type="http://schemas.openxmlformats.org/officeDocument/2006/relationships/slideLayout" Target="../slideLayouts/slideLayout822.xml"/><Relationship Id="rId11" Type="http://schemas.openxmlformats.org/officeDocument/2006/relationships/slideLayout" Target="../slideLayouts/slideLayout827.xml"/><Relationship Id="rId5" Type="http://schemas.openxmlformats.org/officeDocument/2006/relationships/slideLayout" Target="../slideLayouts/slideLayout821.xml"/><Relationship Id="rId10" Type="http://schemas.openxmlformats.org/officeDocument/2006/relationships/slideLayout" Target="../slideLayouts/slideLayout826.xml"/><Relationship Id="rId4" Type="http://schemas.openxmlformats.org/officeDocument/2006/relationships/slideLayout" Target="../slideLayouts/slideLayout820.xml"/><Relationship Id="rId9" Type="http://schemas.openxmlformats.org/officeDocument/2006/relationships/slideLayout" Target="../slideLayouts/slideLayout825.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835.xml"/><Relationship Id="rId3" Type="http://schemas.openxmlformats.org/officeDocument/2006/relationships/slideLayout" Target="../slideLayouts/slideLayout830.xml"/><Relationship Id="rId7" Type="http://schemas.openxmlformats.org/officeDocument/2006/relationships/slideLayout" Target="../slideLayouts/slideLayout834.xml"/><Relationship Id="rId12" Type="http://schemas.openxmlformats.org/officeDocument/2006/relationships/theme" Target="../theme/theme76.xml"/><Relationship Id="rId2" Type="http://schemas.openxmlformats.org/officeDocument/2006/relationships/slideLayout" Target="../slideLayouts/slideLayout829.xml"/><Relationship Id="rId1" Type="http://schemas.openxmlformats.org/officeDocument/2006/relationships/slideLayout" Target="../slideLayouts/slideLayout828.xml"/><Relationship Id="rId6" Type="http://schemas.openxmlformats.org/officeDocument/2006/relationships/slideLayout" Target="../slideLayouts/slideLayout833.xml"/><Relationship Id="rId11" Type="http://schemas.openxmlformats.org/officeDocument/2006/relationships/slideLayout" Target="../slideLayouts/slideLayout838.xml"/><Relationship Id="rId5" Type="http://schemas.openxmlformats.org/officeDocument/2006/relationships/slideLayout" Target="../slideLayouts/slideLayout832.xml"/><Relationship Id="rId10" Type="http://schemas.openxmlformats.org/officeDocument/2006/relationships/slideLayout" Target="../slideLayouts/slideLayout837.xml"/><Relationship Id="rId4" Type="http://schemas.openxmlformats.org/officeDocument/2006/relationships/slideLayout" Target="../slideLayouts/slideLayout831.xml"/><Relationship Id="rId9" Type="http://schemas.openxmlformats.org/officeDocument/2006/relationships/slideLayout" Target="../slideLayouts/slideLayout836.xml"/></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846.xml"/><Relationship Id="rId3" Type="http://schemas.openxmlformats.org/officeDocument/2006/relationships/slideLayout" Target="../slideLayouts/slideLayout841.xml"/><Relationship Id="rId7" Type="http://schemas.openxmlformats.org/officeDocument/2006/relationships/slideLayout" Target="../slideLayouts/slideLayout845.xml"/><Relationship Id="rId12" Type="http://schemas.openxmlformats.org/officeDocument/2006/relationships/theme" Target="../theme/theme77.xml"/><Relationship Id="rId2" Type="http://schemas.openxmlformats.org/officeDocument/2006/relationships/slideLayout" Target="../slideLayouts/slideLayout840.xml"/><Relationship Id="rId1" Type="http://schemas.openxmlformats.org/officeDocument/2006/relationships/slideLayout" Target="../slideLayouts/slideLayout839.xml"/><Relationship Id="rId6" Type="http://schemas.openxmlformats.org/officeDocument/2006/relationships/slideLayout" Target="../slideLayouts/slideLayout844.xml"/><Relationship Id="rId11" Type="http://schemas.openxmlformats.org/officeDocument/2006/relationships/slideLayout" Target="../slideLayouts/slideLayout849.xml"/><Relationship Id="rId5" Type="http://schemas.openxmlformats.org/officeDocument/2006/relationships/slideLayout" Target="../slideLayouts/slideLayout843.xml"/><Relationship Id="rId10" Type="http://schemas.openxmlformats.org/officeDocument/2006/relationships/slideLayout" Target="../slideLayouts/slideLayout848.xml"/><Relationship Id="rId4" Type="http://schemas.openxmlformats.org/officeDocument/2006/relationships/slideLayout" Target="../slideLayouts/slideLayout842.xml"/><Relationship Id="rId9" Type="http://schemas.openxmlformats.org/officeDocument/2006/relationships/slideLayout" Target="../slideLayouts/slideLayout847.xml"/></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857.xml"/><Relationship Id="rId3" Type="http://schemas.openxmlformats.org/officeDocument/2006/relationships/slideLayout" Target="../slideLayouts/slideLayout852.xml"/><Relationship Id="rId7" Type="http://schemas.openxmlformats.org/officeDocument/2006/relationships/slideLayout" Target="../slideLayouts/slideLayout856.xml"/><Relationship Id="rId12" Type="http://schemas.openxmlformats.org/officeDocument/2006/relationships/theme" Target="../theme/theme78.xml"/><Relationship Id="rId2" Type="http://schemas.openxmlformats.org/officeDocument/2006/relationships/slideLayout" Target="../slideLayouts/slideLayout851.xml"/><Relationship Id="rId1" Type="http://schemas.openxmlformats.org/officeDocument/2006/relationships/slideLayout" Target="../slideLayouts/slideLayout850.xml"/><Relationship Id="rId6" Type="http://schemas.openxmlformats.org/officeDocument/2006/relationships/slideLayout" Target="../slideLayouts/slideLayout855.xml"/><Relationship Id="rId11" Type="http://schemas.openxmlformats.org/officeDocument/2006/relationships/slideLayout" Target="../slideLayouts/slideLayout860.xml"/><Relationship Id="rId5" Type="http://schemas.openxmlformats.org/officeDocument/2006/relationships/slideLayout" Target="../slideLayouts/slideLayout854.xml"/><Relationship Id="rId10" Type="http://schemas.openxmlformats.org/officeDocument/2006/relationships/slideLayout" Target="../slideLayouts/slideLayout859.xml"/><Relationship Id="rId4" Type="http://schemas.openxmlformats.org/officeDocument/2006/relationships/slideLayout" Target="../slideLayouts/slideLayout853.xml"/><Relationship Id="rId9" Type="http://schemas.openxmlformats.org/officeDocument/2006/relationships/slideLayout" Target="../slideLayouts/slideLayout858.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868.xml"/><Relationship Id="rId3" Type="http://schemas.openxmlformats.org/officeDocument/2006/relationships/slideLayout" Target="../slideLayouts/slideLayout863.xml"/><Relationship Id="rId7" Type="http://schemas.openxmlformats.org/officeDocument/2006/relationships/slideLayout" Target="../slideLayouts/slideLayout867.xml"/><Relationship Id="rId12" Type="http://schemas.openxmlformats.org/officeDocument/2006/relationships/theme" Target="../theme/theme79.xml"/><Relationship Id="rId2" Type="http://schemas.openxmlformats.org/officeDocument/2006/relationships/slideLayout" Target="../slideLayouts/slideLayout862.xml"/><Relationship Id="rId1" Type="http://schemas.openxmlformats.org/officeDocument/2006/relationships/slideLayout" Target="../slideLayouts/slideLayout861.xml"/><Relationship Id="rId6" Type="http://schemas.openxmlformats.org/officeDocument/2006/relationships/slideLayout" Target="../slideLayouts/slideLayout866.xml"/><Relationship Id="rId11" Type="http://schemas.openxmlformats.org/officeDocument/2006/relationships/slideLayout" Target="../slideLayouts/slideLayout871.xml"/><Relationship Id="rId5" Type="http://schemas.openxmlformats.org/officeDocument/2006/relationships/slideLayout" Target="../slideLayouts/slideLayout865.xml"/><Relationship Id="rId10" Type="http://schemas.openxmlformats.org/officeDocument/2006/relationships/slideLayout" Target="../slideLayouts/slideLayout870.xml"/><Relationship Id="rId4" Type="http://schemas.openxmlformats.org/officeDocument/2006/relationships/slideLayout" Target="../slideLayouts/slideLayout864.xml"/><Relationship Id="rId9" Type="http://schemas.openxmlformats.org/officeDocument/2006/relationships/slideLayout" Target="../slideLayouts/slideLayout8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80.xml.rels><?xml version="1.0" encoding="UTF-8" standalone="yes"?>
<Relationships xmlns="http://schemas.openxmlformats.org/package/2006/relationships"><Relationship Id="rId8" Type="http://schemas.openxmlformats.org/officeDocument/2006/relationships/slideLayout" Target="../slideLayouts/slideLayout879.xml"/><Relationship Id="rId3" Type="http://schemas.openxmlformats.org/officeDocument/2006/relationships/slideLayout" Target="../slideLayouts/slideLayout874.xml"/><Relationship Id="rId7" Type="http://schemas.openxmlformats.org/officeDocument/2006/relationships/slideLayout" Target="../slideLayouts/slideLayout878.xml"/><Relationship Id="rId12" Type="http://schemas.openxmlformats.org/officeDocument/2006/relationships/theme" Target="../theme/theme80.xml"/><Relationship Id="rId2" Type="http://schemas.openxmlformats.org/officeDocument/2006/relationships/slideLayout" Target="../slideLayouts/slideLayout873.xml"/><Relationship Id="rId1" Type="http://schemas.openxmlformats.org/officeDocument/2006/relationships/slideLayout" Target="../slideLayouts/slideLayout872.xml"/><Relationship Id="rId6" Type="http://schemas.openxmlformats.org/officeDocument/2006/relationships/slideLayout" Target="../slideLayouts/slideLayout877.xml"/><Relationship Id="rId11" Type="http://schemas.openxmlformats.org/officeDocument/2006/relationships/slideLayout" Target="../slideLayouts/slideLayout882.xml"/><Relationship Id="rId5" Type="http://schemas.openxmlformats.org/officeDocument/2006/relationships/slideLayout" Target="../slideLayouts/slideLayout876.xml"/><Relationship Id="rId10" Type="http://schemas.openxmlformats.org/officeDocument/2006/relationships/slideLayout" Target="../slideLayouts/slideLayout881.xml"/><Relationship Id="rId4" Type="http://schemas.openxmlformats.org/officeDocument/2006/relationships/slideLayout" Target="../slideLayouts/slideLayout875.xml"/><Relationship Id="rId9" Type="http://schemas.openxmlformats.org/officeDocument/2006/relationships/slideLayout" Target="../slideLayouts/slideLayout880.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890.xml"/><Relationship Id="rId3" Type="http://schemas.openxmlformats.org/officeDocument/2006/relationships/slideLayout" Target="../slideLayouts/slideLayout885.xml"/><Relationship Id="rId7" Type="http://schemas.openxmlformats.org/officeDocument/2006/relationships/slideLayout" Target="../slideLayouts/slideLayout889.xml"/><Relationship Id="rId12" Type="http://schemas.openxmlformats.org/officeDocument/2006/relationships/theme" Target="../theme/theme81.xml"/><Relationship Id="rId2" Type="http://schemas.openxmlformats.org/officeDocument/2006/relationships/slideLayout" Target="../slideLayouts/slideLayout884.xml"/><Relationship Id="rId1" Type="http://schemas.openxmlformats.org/officeDocument/2006/relationships/slideLayout" Target="../slideLayouts/slideLayout883.xml"/><Relationship Id="rId6" Type="http://schemas.openxmlformats.org/officeDocument/2006/relationships/slideLayout" Target="../slideLayouts/slideLayout888.xml"/><Relationship Id="rId11" Type="http://schemas.openxmlformats.org/officeDocument/2006/relationships/slideLayout" Target="../slideLayouts/slideLayout893.xml"/><Relationship Id="rId5" Type="http://schemas.openxmlformats.org/officeDocument/2006/relationships/slideLayout" Target="../slideLayouts/slideLayout887.xml"/><Relationship Id="rId10" Type="http://schemas.openxmlformats.org/officeDocument/2006/relationships/slideLayout" Target="../slideLayouts/slideLayout892.xml"/><Relationship Id="rId4" Type="http://schemas.openxmlformats.org/officeDocument/2006/relationships/slideLayout" Target="../slideLayouts/slideLayout886.xml"/><Relationship Id="rId9" Type="http://schemas.openxmlformats.org/officeDocument/2006/relationships/slideLayout" Target="../slideLayouts/slideLayout891.xml"/></Relationships>
</file>

<file path=ppt/slideMasters/_rels/slideMaster82.xml.rels><?xml version="1.0" encoding="UTF-8" standalone="yes"?>
<Relationships xmlns="http://schemas.openxmlformats.org/package/2006/relationships"><Relationship Id="rId8" Type="http://schemas.openxmlformats.org/officeDocument/2006/relationships/slideLayout" Target="../slideLayouts/slideLayout901.xml"/><Relationship Id="rId3" Type="http://schemas.openxmlformats.org/officeDocument/2006/relationships/slideLayout" Target="../slideLayouts/slideLayout896.xml"/><Relationship Id="rId7" Type="http://schemas.openxmlformats.org/officeDocument/2006/relationships/slideLayout" Target="../slideLayouts/slideLayout900.xml"/><Relationship Id="rId12" Type="http://schemas.openxmlformats.org/officeDocument/2006/relationships/theme" Target="../theme/theme82.xml"/><Relationship Id="rId2" Type="http://schemas.openxmlformats.org/officeDocument/2006/relationships/slideLayout" Target="../slideLayouts/slideLayout895.xml"/><Relationship Id="rId1" Type="http://schemas.openxmlformats.org/officeDocument/2006/relationships/slideLayout" Target="../slideLayouts/slideLayout894.xml"/><Relationship Id="rId6" Type="http://schemas.openxmlformats.org/officeDocument/2006/relationships/slideLayout" Target="../slideLayouts/slideLayout899.xml"/><Relationship Id="rId11" Type="http://schemas.openxmlformats.org/officeDocument/2006/relationships/slideLayout" Target="../slideLayouts/slideLayout904.xml"/><Relationship Id="rId5" Type="http://schemas.openxmlformats.org/officeDocument/2006/relationships/slideLayout" Target="../slideLayouts/slideLayout898.xml"/><Relationship Id="rId10" Type="http://schemas.openxmlformats.org/officeDocument/2006/relationships/slideLayout" Target="../slideLayouts/slideLayout903.xml"/><Relationship Id="rId4" Type="http://schemas.openxmlformats.org/officeDocument/2006/relationships/slideLayout" Target="../slideLayouts/slideLayout897.xml"/><Relationship Id="rId9" Type="http://schemas.openxmlformats.org/officeDocument/2006/relationships/slideLayout" Target="../slideLayouts/slideLayout902.xml"/></Relationships>
</file>

<file path=ppt/slideMasters/_rels/slideMaster83.xml.rels><?xml version="1.0" encoding="UTF-8" standalone="yes"?>
<Relationships xmlns="http://schemas.openxmlformats.org/package/2006/relationships"><Relationship Id="rId8" Type="http://schemas.openxmlformats.org/officeDocument/2006/relationships/slideLayout" Target="../slideLayouts/slideLayout912.xml"/><Relationship Id="rId3" Type="http://schemas.openxmlformats.org/officeDocument/2006/relationships/slideLayout" Target="../slideLayouts/slideLayout907.xml"/><Relationship Id="rId7" Type="http://schemas.openxmlformats.org/officeDocument/2006/relationships/slideLayout" Target="../slideLayouts/slideLayout911.xml"/><Relationship Id="rId12" Type="http://schemas.openxmlformats.org/officeDocument/2006/relationships/theme" Target="../theme/theme83.xml"/><Relationship Id="rId2" Type="http://schemas.openxmlformats.org/officeDocument/2006/relationships/slideLayout" Target="../slideLayouts/slideLayout906.xml"/><Relationship Id="rId1" Type="http://schemas.openxmlformats.org/officeDocument/2006/relationships/slideLayout" Target="../slideLayouts/slideLayout905.xml"/><Relationship Id="rId6" Type="http://schemas.openxmlformats.org/officeDocument/2006/relationships/slideLayout" Target="../slideLayouts/slideLayout910.xml"/><Relationship Id="rId11" Type="http://schemas.openxmlformats.org/officeDocument/2006/relationships/slideLayout" Target="../slideLayouts/slideLayout915.xml"/><Relationship Id="rId5" Type="http://schemas.openxmlformats.org/officeDocument/2006/relationships/slideLayout" Target="../slideLayouts/slideLayout909.xml"/><Relationship Id="rId10" Type="http://schemas.openxmlformats.org/officeDocument/2006/relationships/slideLayout" Target="../slideLayouts/slideLayout914.xml"/><Relationship Id="rId4" Type="http://schemas.openxmlformats.org/officeDocument/2006/relationships/slideLayout" Target="../slideLayouts/slideLayout908.xml"/><Relationship Id="rId9" Type="http://schemas.openxmlformats.org/officeDocument/2006/relationships/slideLayout" Target="../slideLayouts/slideLayout913.xml"/></Relationships>
</file>

<file path=ppt/slideMasters/_rels/slideMaster84.xml.rels><?xml version="1.0" encoding="UTF-8" standalone="yes"?>
<Relationships xmlns="http://schemas.openxmlformats.org/package/2006/relationships"><Relationship Id="rId8" Type="http://schemas.openxmlformats.org/officeDocument/2006/relationships/slideLayout" Target="../slideLayouts/slideLayout923.xml"/><Relationship Id="rId3" Type="http://schemas.openxmlformats.org/officeDocument/2006/relationships/slideLayout" Target="../slideLayouts/slideLayout918.xml"/><Relationship Id="rId7" Type="http://schemas.openxmlformats.org/officeDocument/2006/relationships/slideLayout" Target="../slideLayouts/slideLayout922.xml"/><Relationship Id="rId12" Type="http://schemas.openxmlformats.org/officeDocument/2006/relationships/theme" Target="../theme/theme84.xml"/><Relationship Id="rId2" Type="http://schemas.openxmlformats.org/officeDocument/2006/relationships/slideLayout" Target="../slideLayouts/slideLayout917.xml"/><Relationship Id="rId1" Type="http://schemas.openxmlformats.org/officeDocument/2006/relationships/slideLayout" Target="../slideLayouts/slideLayout916.xml"/><Relationship Id="rId6" Type="http://schemas.openxmlformats.org/officeDocument/2006/relationships/slideLayout" Target="../slideLayouts/slideLayout921.xml"/><Relationship Id="rId11" Type="http://schemas.openxmlformats.org/officeDocument/2006/relationships/slideLayout" Target="../slideLayouts/slideLayout926.xml"/><Relationship Id="rId5" Type="http://schemas.openxmlformats.org/officeDocument/2006/relationships/slideLayout" Target="../slideLayouts/slideLayout920.xml"/><Relationship Id="rId10" Type="http://schemas.openxmlformats.org/officeDocument/2006/relationships/slideLayout" Target="../slideLayouts/slideLayout925.xml"/><Relationship Id="rId4" Type="http://schemas.openxmlformats.org/officeDocument/2006/relationships/slideLayout" Target="../slideLayouts/slideLayout919.xml"/><Relationship Id="rId9" Type="http://schemas.openxmlformats.org/officeDocument/2006/relationships/slideLayout" Target="../slideLayouts/slideLayout924.xml"/></Relationships>
</file>

<file path=ppt/slideMasters/_rels/slideMaster85.xml.rels><?xml version="1.0" encoding="UTF-8" standalone="yes"?>
<Relationships xmlns="http://schemas.openxmlformats.org/package/2006/relationships"><Relationship Id="rId8" Type="http://schemas.openxmlformats.org/officeDocument/2006/relationships/slideLayout" Target="../slideLayouts/slideLayout934.xml"/><Relationship Id="rId3" Type="http://schemas.openxmlformats.org/officeDocument/2006/relationships/slideLayout" Target="../slideLayouts/slideLayout929.xml"/><Relationship Id="rId7" Type="http://schemas.openxmlformats.org/officeDocument/2006/relationships/slideLayout" Target="../slideLayouts/slideLayout933.xml"/><Relationship Id="rId12" Type="http://schemas.openxmlformats.org/officeDocument/2006/relationships/theme" Target="../theme/theme85.xml"/><Relationship Id="rId2" Type="http://schemas.openxmlformats.org/officeDocument/2006/relationships/slideLayout" Target="../slideLayouts/slideLayout928.xml"/><Relationship Id="rId1" Type="http://schemas.openxmlformats.org/officeDocument/2006/relationships/slideLayout" Target="../slideLayouts/slideLayout927.xml"/><Relationship Id="rId6" Type="http://schemas.openxmlformats.org/officeDocument/2006/relationships/slideLayout" Target="../slideLayouts/slideLayout932.xml"/><Relationship Id="rId11" Type="http://schemas.openxmlformats.org/officeDocument/2006/relationships/slideLayout" Target="../slideLayouts/slideLayout937.xml"/><Relationship Id="rId5" Type="http://schemas.openxmlformats.org/officeDocument/2006/relationships/slideLayout" Target="../slideLayouts/slideLayout931.xml"/><Relationship Id="rId10" Type="http://schemas.openxmlformats.org/officeDocument/2006/relationships/slideLayout" Target="../slideLayouts/slideLayout936.xml"/><Relationship Id="rId4" Type="http://schemas.openxmlformats.org/officeDocument/2006/relationships/slideLayout" Target="../slideLayouts/slideLayout930.xml"/><Relationship Id="rId9" Type="http://schemas.openxmlformats.org/officeDocument/2006/relationships/slideLayout" Target="../slideLayouts/slideLayout935.xml"/></Relationships>
</file>

<file path=ppt/slideMasters/_rels/slideMaster86.xml.rels><?xml version="1.0" encoding="UTF-8" standalone="yes"?>
<Relationships xmlns="http://schemas.openxmlformats.org/package/2006/relationships"><Relationship Id="rId8" Type="http://schemas.openxmlformats.org/officeDocument/2006/relationships/slideLayout" Target="../slideLayouts/slideLayout945.xml"/><Relationship Id="rId3" Type="http://schemas.openxmlformats.org/officeDocument/2006/relationships/slideLayout" Target="../slideLayouts/slideLayout940.xml"/><Relationship Id="rId7" Type="http://schemas.openxmlformats.org/officeDocument/2006/relationships/slideLayout" Target="../slideLayouts/slideLayout944.xml"/><Relationship Id="rId12" Type="http://schemas.openxmlformats.org/officeDocument/2006/relationships/theme" Target="../theme/theme86.xml"/><Relationship Id="rId2" Type="http://schemas.openxmlformats.org/officeDocument/2006/relationships/slideLayout" Target="../slideLayouts/slideLayout939.xml"/><Relationship Id="rId1" Type="http://schemas.openxmlformats.org/officeDocument/2006/relationships/slideLayout" Target="../slideLayouts/slideLayout938.xml"/><Relationship Id="rId6" Type="http://schemas.openxmlformats.org/officeDocument/2006/relationships/slideLayout" Target="../slideLayouts/slideLayout943.xml"/><Relationship Id="rId11" Type="http://schemas.openxmlformats.org/officeDocument/2006/relationships/slideLayout" Target="../slideLayouts/slideLayout948.xml"/><Relationship Id="rId5" Type="http://schemas.openxmlformats.org/officeDocument/2006/relationships/slideLayout" Target="../slideLayouts/slideLayout942.xml"/><Relationship Id="rId10" Type="http://schemas.openxmlformats.org/officeDocument/2006/relationships/slideLayout" Target="../slideLayouts/slideLayout947.xml"/><Relationship Id="rId4" Type="http://schemas.openxmlformats.org/officeDocument/2006/relationships/slideLayout" Target="../slideLayouts/slideLayout941.xml"/><Relationship Id="rId9" Type="http://schemas.openxmlformats.org/officeDocument/2006/relationships/slideLayout" Target="../slideLayouts/slideLayout946.xml"/></Relationships>
</file>

<file path=ppt/slideMasters/_rels/slideMaster87.xml.rels><?xml version="1.0" encoding="UTF-8" standalone="yes"?>
<Relationships xmlns="http://schemas.openxmlformats.org/package/2006/relationships"><Relationship Id="rId8" Type="http://schemas.openxmlformats.org/officeDocument/2006/relationships/slideLayout" Target="../slideLayouts/slideLayout956.xml"/><Relationship Id="rId3" Type="http://schemas.openxmlformats.org/officeDocument/2006/relationships/slideLayout" Target="../slideLayouts/slideLayout951.xml"/><Relationship Id="rId7" Type="http://schemas.openxmlformats.org/officeDocument/2006/relationships/slideLayout" Target="../slideLayouts/slideLayout955.xml"/><Relationship Id="rId12" Type="http://schemas.openxmlformats.org/officeDocument/2006/relationships/theme" Target="../theme/theme87.xml"/><Relationship Id="rId2" Type="http://schemas.openxmlformats.org/officeDocument/2006/relationships/slideLayout" Target="../slideLayouts/slideLayout950.xml"/><Relationship Id="rId1" Type="http://schemas.openxmlformats.org/officeDocument/2006/relationships/slideLayout" Target="../slideLayouts/slideLayout949.xml"/><Relationship Id="rId6" Type="http://schemas.openxmlformats.org/officeDocument/2006/relationships/slideLayout" Target="../slideLayouts/slideLayout954.xml"/><Relationship Id="rId11" Type="http://schemas.openxmlformats.org/officeDocument/2006/relationships/slideLayout" Target="../slideLayouts/slideLayout959.xml"/><Relationship Id="rId5" Type="http://schemas.openxmlformats.org/officeDocument/2006/relationships/slideLayout" Target="../slideLayouts/slideLayout953.xml"/><Relationship Id="rId10" Type="http://schemas.openxmlformats.org/officeDocument/2006/relationships/slideLayout" Target="../slideLayouts/slideLayout958.xml"/><Relationship Id="rId4" Type="http://schemas.openxmlformats.org/officeDocument/2006/relationships/slideLayout" Target="../slideLayouts/slideLayout952.xml"/><Relationship Id="rId9" Type="http://schemas.openxmlformats.org/officeDocument/2006/relationships/slideLayout" Target="../slideLayouts/slideLayout957.xml"/></Relationships>
</file>

<file path=ppt/slideMasters/_rels/slideMaster88.xml.rels><?xml version="1.0" encoding="UTF-8" standalone="yes"?>
<Relationships xmlns="http://schemas.openxmlformats.org/package/2006/relationships"><Relationship Id="rId8" Type="http://schemas.openxmlformats.org/officeDocument/2006/relationships/slideLayout" Target="../slideLayouts/slideLayout967.xml"/><Relationship Id="rId3" Type="http://schemas.openxmlformats.org/officeDocument/2006/relationships/slideLayout" Target="../slideLayouts/slideLayout962.xml"/><Relationship Id="rId7" Type="http://schemas.openxmlformats.org/officeDocument/2006/relationships/slideLayout" Target="../slideLayouts/slideLayout966.xml"/><Relationship Id="rId12" Type="http://schemas.openxmlformats.org/officeDocument/2006/relationships/theme" Target="../theme/theme88.xml"/><Relationship Id="rId2" Type="http://schemas.openxmlformats.org/officeDocument/2006/relationships/slideLayout" Target="../slideLayouts/slideLayout961.xml"/><Relationship Id="rId1" Type="http://schemas.openxmlformats.org/officeDocument/2006/relationships/slideLayout" Target="../slideLayouts/slideLayout960.xml"/><Relationship Id="rId6" Type="http://schemas.openxmlformats.org/officeDocument/2006/relationships/slideLayout" Target="../slideLayouts/slideLayout965.xml"/><Relationship Id="rId11" Type="http://schemas.openxmlformats.org/officeDocument/2006/relationships/slideLayout" Target="../slideLayouts/slideLayout970.xml"/><Relationship Id="rId5" Type="http://schemas.openxmlformats.org/officeDocument/2006/relationships/slideLayout" Target="../slideLayouts/slideLayout964.xml"/><Relationship Id="rId10" Type="http://schemas.openxmlformats.org/officeDocument/2006/relationships/slideLayout" Target="../slideLayouts/slideLayout969.xml"/><Relationship Id="rId4" Type="http://schemas.openxmlformats.org/officeDocument/2006/relationships/slideLayout" Target="../slideLayouts/slideLayout963.xml"/><Relationship Id="rId9" Type="http://schemas.openxmlformats.org/officeDocument/2006/relationships/slideLayout" Target="../slideLayouts/slideLayout968.xml"/></Relationships>
</file>

<file path=ppt/slideMasters/_rels/slideMaster89.xml.rels><?xml version="1.0" encoding="UTF-8" standalone="yes"?>
<Relationships xmlns="http://schemas.openxmlformats.org/package/2006/relationships"><Relationship Id="rId8" Type="http://schemas.openxmlformats.org/officeDocument/2006/relationships/slideLayout" Target="../slideLayouts/slideLayout978.xml"/><Relationship Id="rId3" Type="http://schemas.openxmlformats.org/officeDocument/2006/relationships/slideLayout" Target="../slideLayouts/slideLayout973.xml"/><Relationship Id="rId7" Type="http://schemas.openxmlformats.org/officeDocument/2006/relationships/slideLayout" Target="../slideLayouts/slideLayout977.xml"/><Relationship Id="rId12" Type="http://schemas.openxmlformats.org/officeDocument/2006/relationships/theme" Target="../theme/theme89.xml"/><Relationship Id="rId2" Type="http://schemas.openxmlformats.org/officeDocument/2006/relationships/slideLayout" Target="../slideLayouts/slideLayout972.xml"/><Relationship Id="rId1" Type="http://schemas.openxmlformats.org/officeDocument/2006/relationships/slideLayout" Target="../slideLayouts/slideLayout971.xml"/><Relationship Id="rId6" Type="http://schemas.openxmlformats.org/officeDocument/2006/relationships/slideLayout" Target="../slideLayouts/slideLayout976.xml"/><Relationship Id="rId11" Type="http://schemas.openxmlformats.org/officeDocument/2006/relationships/slideLayout" Target="../slideLayouts/slideLayout981.xml"/><Relationship Id="rId5" Type="http://schemas.openxmlformats.org/officeDocument/2006/relationships/slideLayout" Target="../slideLayouts/slideLayout975.xml"/><Relationship Id="rId10" Type="http://schemas.openxmlformats.org/officeDocument/2006/relationships/slideLayout" Target="../slideLayouts/slideLayout980.xml"/><Relationship Id="rId4" Type="http://schemas.openxmlformats.org/officeDocument/2006/relationships/slideLayout" Target="../slideLayouts/slideLayout974.xml"/><Relationship Id="rId9" Type="http://schemas.openxmlformats.org/officeDocument/2006/relationships/slideLayout" Target="../slideLayouts/slideLayout9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90.xml.rels><?xml version="1.0" encoding="UTF-8" standalone="yes"?>
<Relationships xmlns="http://schemas.openxmlformats.org/package/2006/relationships"><Relationship Id="rId8" Type="http://schemas.openxmlformats.org/officeDocument/2006/relationships/slideLayout" Target="../slideLayouts/slideLayout989.xml"/><Relationship Id="rId3" Type="http://schemas.openxmlformats.org/officeDocument/2006/relationships/slideLayout" Target="../slideLayouts/slideLayout984.xml"/><Relationship Id="rId7" Type="http://schemas.openxmlformats.org/officeDocument/2006/relationships/slideLayout" Target="../slideLayouts/slideLayout988.xml"/><Relationship Id="rId12" Type="http://schemas.openxmlformats.org/officeDocument/2006/relationships/theme" Target="../theme/theme90.xml"/><Relationship Id="rId2" Type="http://schemas.openxmlformats.org/officeDocument/2006/relationships/slideLayout" Target="../slideLayouts/slideLayout983.xml"/><Relationship Id="rId1" Type="http://schemas.openxmlformats.org/officeDocument/2006/relationships/slideLayout" Target="../slideLayouts/slideLayout982.xml"/><Relationship Id="rId6" Type="http://schemas.openxmlformats.org/officeDocument/2006/relationships/slideLayout" Target="../slideLayouts/slideLayout987.xml"/><Relationship Id="rId11" Type="http://schemas.openxmlformats.org/officeDocument/2006/relationships/slideLayout" Target="../slideLayouts/slideLayout992.xml"/><Relationship Id="rId5" Type="http://schemas.openxmlformats.org/officeDocument/2006/relationships/slideLayout" Target="../slideLayouts/slideLayout986.xml"/><Relationship Id="rId10" Type="http://schemas.openxmlformats.org/officeDocument/2006/relationships/slideLayout" Target="../slideLayouts/slideLayout991.xml"/><Relationship Id="rId4" Type="http://schemas.openxmlformats.org/officeDocument/2006/relationships/slideLayout" Target="../slideLayouts/slideLayout985.xml"/><Relationship Id="rId9" Type="http://schemas.openxmlformats.org/officeDocument/2006/relationships/slideLayout" Target="../slideLayouts/slideLayout990.xml"/></Relationships>
</file>

<file path=ppt/slideMasters/_rels/slideMaster91.xml.rels><?xml version="1.0" encoding="UTF-8" standalone="yes"?>
<Relationships xmlns="http://schemas.openxmlformats.org/package/2006/relationships"><Relationship Id="rId8" Type="http://schemas.openxmlformats.org/officeDocument/2006/relationships/slideLayout" Target="../slideLayouts/slideLayout1000.xml"/><Relationship Id="rId3" Type="http://schemas.openxmlformats.org/officeDocument/2006/relationships/slideLayout" Target="../slideLayouts/slideLayout995.xml"/><Relationship Id="rId7" Type="http://schemas.openxmlformats.org/officeDocument/2006/relationships/slideLayout" Target="../slideLayouts/slideLayout999.xml"/><Relationship Id="rId12" Type="http://schemas.openxmlformats.org/officeDocument/2006/relationships/theme" Target="../theme/theme91.xml"/><Relationship Id="rId2" Type="http://schemas.openxmlformats.org/officeDocument/2006/relationships/slideLayout" Target="../slideLayouts/slideLayout994.xml"/><Relationship Id="rId1" Type="http://schemas.openxmlformats.org/officeDocument/2006/relationships/slideLayout" Target="../slideLayouts/slideLayout993.xml"/><Relationship Id="rId6" Type="http://schemas.openxmlformats.org/officeDocument/2006/relationships/slideLayout" Target="../slideLayouts/slideLayout998.xml"/><Relationship Id="rId11" Type="http://schemas.openxmlformats.org/officeDocument/2006/relationships/slideLayout" Target="../slideLayouts/slideLayout1003.xml"/><Relationship Id="rId5" Type="http://schemas.openxmlformats.org/officeDocument/2006/relationships/slideLayout" Target="../slideLayouts/slideLayout997.xml"/><Relationship Id="rId10" Type="http://schemas.openxmlformats.org/officeDocument/2006/relationships/slideLayout" Target="../slideLayouts/slideLayout1002.xml"/><Relationship Id="rId4" Type="http://schemas.openxmlformats.org/officeDocument/2006/relationships/slideLayout" Target="../slideLayouts/slideLayout996.xml"/><Relationship Id="rId9" Type="http://schemas.openxmlformats.org/officeDocument/2006/relationships/slideLayout" Target="../slideLayouts/slideLayout1001.xml"/></Relationships>
</file>

<file path=ppt/slideMasters/_rels/slideMaster92.xml.rels><?xml version="1.0" encoding="UTF-8" standalone="yes"?>
<Relationships xmlns="http://schemas.openxmlformats.org/package/2006/relationships"><Relationship Id="rId8" Type="http://schemas.openxmlformats.org/officeDocument/2006/relationships/slideLayout" Target="../slideLayouts/slideLayout1011.xml"/><Relationship Id="rId3" Type="http://schemas.openxmlformats.org/officeDocument/2006/relationships/slideLayout" Target="../slideLayouts/slideLayout1006.xml"/><Relationship Id="rId7" Type="http://schemas.openxmlformats.org/officeDocument/2006/relationships/slideLayout" Target="../slideLayouts/slideLayout1010.xml"/><Relationship Id="rId12" Type="http://schemas.openxmlformats.org/officeDocument/2006/relationships/theme" Target="../theme/theme92.xml"/><Relationship Id="rId2" Type="http://schemas.openxmlformats.org/officeDocument/2006/relationships/slideLayout" Target="../slideLayouts/slideLayout1005.xml"/><Relationship Id="rId1" Type="http://schemas.openxmlformats.org/officeDocument/2006/relationships/slideLayout" Target="../slideLayouts/slideLayout1004.xml"/><Relationship Id="rId6" Type="http://schemas.openxmlformats.org/officeDocument/2006/relationships/slideLayout" Target="../slideLayouts/slideLayout1009.xml"/><Relationship Id="rId11" Type="http://schemas.openxmlformats.org/officeDocument/2006/relationships/slideLayout" Target="../slideLayouts/slideLayout1014.xml"/><Relationship Id="rId5" Type="http://schemas.openxmlformats.org/officeDocument/2006/relationships/slideLayout" Target="../slideLayouts/slideLayout1008.xml"/><Relationship Id="rId10" Type="http://schemas.openxmlformats.org/officeDocument/2006/relationships/slideLayout" Target="../slideLayouts/slideLayout1013.xml"/><Relationship Id="rId4" Type="http://schemas.openxmlformats.org/officeDocument/2006/relationships/slideLayout" Target="../slideLayouts/slideLayout1007.xml"/><Relationship Id="rId9" Type="http://schemas.openxmlformats.org/officeDocument/2006/relationships/slideLayout" Target="../slideLayouts/slideLayout1012.xml"/></Relationships>
</file>

<file path=ppt/slideMasters/_rels/slideMaster93.xml.rels><?xml version="1.0" encoding="UTF-8" standalone="yes"?>
<Relationships xmlns="http://schemas.openxmlformats.org/package/2006/relationships"><Relationship Id="rId8" Type="http://schemas.openxmlformats.org/officeDocument/2006/relationships/slideLayout" Target="../slideLayouts/slideLayout1022.xml"/><Relationship Id="rId3" Type="http://schemas.openxmlformats.org/officeDocument/2006/relationships/slideLayout" Target="../slideLayouts/slideLayout1017.xml"/><Relationship Id="rId7" Type="http://schemas.openxmlformats.org/officeDocument/2006/relationships/slideLayout" Target="../slideLayouts/slideLayout1021.xml"/><Relationship Id="rId12" Type="http://schemas.openxmlformats.org/officeDocument/2006/relationships/theme" Target="../theme/theme93.xml"/><Relationship Id="rId2" Type="http://schemas.openxmlformats.org/officeDocument/2006/relationships/slideLayout" Target="../slideLayouts/slideLayout1016.xml"/><Relationship Id="rId1" Type="http://schemas.openxmlformats.org/officeDocument/2006/relationships/slideLayout" Target="../slideLayouts/slideLayout1015.xml"/><Relationship Id="rId6" Type="http://schemas.openxmlformats.org/officeDocument/2006/relationships/slideLayout" Target="../slideLayouts/slideLayout1020.xml"/><Relationship Id="rId11" Type="http://schemas.openxmlformats.org/officeDocument/2006/relationships/slideLayout" Target="../slideLayouts/slideLayout1025.xml"/><Relationship Id="rId5" Type="http://schemas.openxmlformats.org/officeDocument/2006/relationships/slideLayout" Target="../slideLayouts/slideLayout1019.xml"/><Relationship Id="rId10" Type="http://schemas.openxmlformats.org/officeDocument/2006/relationships/slideLayout" Target="../slideLayouts/slideLayout1024.xml"/><Relationship Id="rId4" Type="http://schemas.openxmlformats.org/officeDocument/2006/relationships/slideLayout" Target="../slideLayouts/slideLayout1018.xml"/><Relationship Id="rId9" Type="http://schemas.openxmlformats.org/officeDocument/2006/relationships/slideLayout" Target="../slideLayouts/slideLayout1023.xml"/></Relationships>
</file>

<file path=ppt/slideMasters/_rels/slideMaster94.xml.rels><?xml version="1.0" encoding="UTF-8" standalone="yes"?>
<Relationships xmlns="http://schemas.openxmlformats.org/package/2006/relationships"><Relationship Id="rId8" Type="http://schemas.openxmlformats.org/officeDocument/2006/relationships/slideLayout" Target="../slideLayouts/slideLayout1033.xml"/><Relationship Id="rId3" Type="http://schemas.openxmlformats.org/officeDocument/2006/relationships/slideLayout" Target="../slideLayouts/slideLayout1028.xml"/><Relationship Id="rId7" Type="http://schemas.openxmlformats.org/officeDocument/2006/relationships/slideLayout" Target="../slideLayouts/slideLayout1032.xml"/><Relationship Id="rId12" Type="http://schemas.openxmlformats.org/officeDocument/2006/relationships/theme" Target="../theme/theme94.xml"/><Relationship Id="rId2" Type="http://schemas.openxmlformats.org/officeDocument/2006/relationships/slideLayout" Target="../slideLayouts/slideLayout1027.xml"/><Relationship Id="rId1" Type="http://schemas.openxmlformats.org/officeDocument/2006/relationships/slideLayout" Target="../slideLayouts/slideLayout1026.xml"/><Relationship Id="rId6" Type="http://schemas.openxmlformats.org/officeDocument/2006/relationships/slideLayout" Target="../slideLayouts/slideLayout1031.xml"/><Relationship Id="rId11" Type="http://schemas.openxmlformats.org/officeDocument/2006/relationships/slideLayout" Target="../slideLayouts/slideLayout1036.xml"/><Relationship Id="rId5" Type="http://schemas.openxmlformats.org/officeDocument/2006/relationships/slideLayout" Target="../slideLayouts/slideLayout1030.xml"/><Relationship Id="rId10" Type="http://schemas.openxmlformats.org/officeDocument/2006/relationships/slideLayout" Target="../slideLayouts/slideLayout1035.xml"/><Relationship Id="rId4" Type="http://schemas.openxmlformats.org/officeDocument/2006/relationships/slideLayout" Target="../slideLayouts/slideLayout1029.xml"/><Relationship Id="rId9" Type="http://schemas.openxmlformats.org/officeDocument/2006/relationships/slideLayout" Target="../slideLayouts/slideLayout1034.xml"/></Relationships>
</file>

<file path=ppt/slideMasters/_rels/slideMaster95.xml.rels><?xml version="1.0" encoding="UTF-8" standalone="yes"?>
<Relationships xmlns="http://schemas.openxmlformats.org/package/2006/relationships"><Relationship Id="rId8" Type="http://schemas.openxmlformats.org/officeDocument/2006/relationships/slideLayout" Target="../slideLayouts/slideLayout1044.xml"/><Relationship Id="rId3" Type="http://schemas.openxmlformats.org/officeDocument/2006/relationships/slideLayout" Target="../slideLayouts/slideLayout1039.xml"/><Relationship Id="rId7" Type="http://schemas.openxmlformats.org/officeDocument/2006/relationships/slideLayout" Target="../slideLayouts/slideLayout1043.xml"/><Relationship Id="rId12" Type="http://schemas.openxmlformats.org/officeDocument/2006/relationships/theme" Target="../theme/theme95.xml"/><Relationship Id="rId2" Type="http://schemas.openxmlformats.org/officeDocument/2006/relationships/slideLayout" Target="../slideLayouts/slideLayout1038.xml"/><Relationship Id="rId1" Type="http://schemas.openxmlformats.org/officeDocument/2006/relationships/slideLayout" Target="../slideLayouts/slideLayout1037.xml"/><Relationship Id="rId6" Type="http://schemas.openxmlformats.org/officeDocument/2006/relationships/slideLayout" Target="../slideLayouts/slideLayout1042.xml"/><Relationship Id="rId11" Type="http://schemas.openxmlformats.org/officeDocument/2006/relationships/slideLayout" Target="../slideLayouts/slideLayout1047.xml"/><Relationship Id="rId5" Type="http://schemas.openxmlformats.org/officeDocument/2006/relationships/slideLayout" Target="../slideLayouts/slideLayout1041.xml"/><Relationship Id="rId10" Type="http://schemas.openxmlformats.org/officeDocument/2006/relationships/slideLayout" Target="../slideLayouts/slideLayout1046.xml"/><Relationship Id="rId4" Type="http://schemas.openxmlformats.org/officeDocument/2006/relationships/slideLayout" Target="../slideLayouts/slideLayout1040.xml"/><Relationship Id="rId9" Type="http://schemas.openxmlformats.org/officeDocument/2006/relationships/slideLayout" Target="../slideLayouts/slideLayout1045.xml"/></Relationships>
</file>

<file path=ppt/slideMasters/_rels/slideMaster96.xml.rels><?xml version="1.0" encoding="UTF-8" standalone="yes"?>
<Relationships xmlns="http://schemas.openxmlformats.org/package/2006/relationships"><Relationship Id="rId8" Type="http://schemas.openxmlformats.org/officeDocument/2006/relationships/slideLayout" Target="../slideLayouts/slideLayout1055.xml"/><Relationship Id="rId3" Type="http://schemas.openxmlformats.org/officeDocument/2006/relationships/slideLayout" Target="../slideLayouts/slideLayout1050.xml"/><Relationship Id="rId7" Type="http://schemas.openxmlformats.org/officeDocument/2006/relationships/slideLayout" Target="../slideLayouts/slideLayout1054.xml"/><Relationship Id="rId12" Type="http://schemas.openxmlformats.org/officeDocument/2006/relationships/theme" Target="../theme/theme96.xml"/><Relationship Id="rId2" Type="http://schemas.openxmlformats.org/officeDocument/2006/relationships/slideLayout" Target="../slideLayouts/slideLayout1049.xml"/><Relationship Id="rId1" Type="http://schemas.openxmlformats.org/officeDocument/2006/relationships/slideLayout" Target="../slideLayouts/slideLayout1048.xml"/><Relationship Id="rId6" Type="http://schemas.openxmlformats.org/officeDocument/2006/relationships/slideLayout" Target="../slideLayouts/slideLayout1053.xml"/><Relationship Id="rId11" Type="http://schemas.openxmlformats.org/officeDocument/2006/relationships/slideLayout" Target="../slideLayouts/slideLayout1058.xml"/><Relationship Id="rId5" Type="http://schemas.openxmlformats.org/officeDocument/2006/relationships/slideLayout" Target="../slideLayouts/slideLayout1052.xml"/><Relationship Id="rId10" Type="http://schemas.openxmlformats.org/officeDocument/2006/relationships/slideLayout" Target="../slideLayouts/slideLayout1057.xml"/><Relationship Id="rId4" Type="http://schemas.openxmlformats.org/officeDocument/2006/relationships/slideLayout" Target="../slideLayouts/slideLayout1051.xml"/><Relationship Id="rId9" Type="http://schemas.openxmlformats.org/officeDocument/2006/relationships/slideLayout" Target="../slideLayouts/slideLayout1056.xml"/></Relationships>
</file>

<file path=ppt/slideMasters/_rels/slideMaster97.xml.rels><?xml version="1.0" encoding="UTF-8" standalone="yes"?>
<Relationships xmlns="http://schemas.openxmlformats.org/package/2006/relationships"><Relationship Id="rId8" Type="http://schemas.openxmlformats.org/officeDocument/2006/relationships/slideLayout" Target="../slideLayouts/slideLayout1066.xml"/><Relationship Id="rId3" Type="http://schemas.openxmlformats.org/officeDocument/2006/relationships/slideLayout" Target="../slideLayouts/slideLayout1061.xml"/><Relationship Id="rId7" Type="http://schemas.openxmlformats.org/officeDocument/2006/relationships/slideLayout" Target="../slideLayouts/slideLayout1065.xml"/><Relationship Id="rId12" Type="http://schemas.openxmlformats.org/officeDocument/2006/relationships/theme" Target="../theme/theme97.xml"/><Relationship Id="rId2" Type="http://schemas.openxmlformats.org/officeDocument/2006/relationships/slideLayout" Target="../slideLayouts/slideLayout1060.xml"/><Relationship Id="rId1" Type="http://schemas.openxmlformats.org/officeDocument/2006/relationships/slideLayout" Target="../slideLayouts/slideLayout1059.xml"/><Relationship Id="rId6" Type="http://schemas.openxmlformats.org/officeDocument/2006/relationships/slideLayout" Target="../slideLayouts/slideLayout1064.xml"/><Relationship Id="rId11" Type="http://schemas.openxmlformats.org/officeDocument/2006/relationships/slideLayout" Target="../slideLayouts/slideLayout1069.xml"/><Relationship Id="rId5" Type="http://schemas.openxmlformats.org/officeDocument/2006/relationships/slideLayout" Target="../slideLayouts/slideLayout1063.xml"/><Relationship Id="rId10" Type="http://schemas.openxmlformats.org/officeDocument/2006/relationships/slideLayout" Target="../slideLayouts/slideLayout1068.xml"/><Relationship Id="rId4" Type="http://schemas.openxmlformats.org/officeDocument/2006/relationships/slideLayout" Target="../slideLayouts/slideLayout1062.xml"/><Relationship Id="rId9" Type="http://schemas.openxmlformats.org/officeDocument/2006/relationships/slideLayout" Target="../slideLayouts/slideLayout1067.xml"/></Relationships>
</file>

<file path=ppt/slideMasters/_rels/slideMaster98.xml.rels><?xml version="1.0" encoding="UTF-8" standalone="yes"?>
<Relationships xmlns="http://schemas.openxmlformats.org/package/2006/relationships"><Relationship Id="rId8" Type="http://schemas.openxmlformats.org/officeDocument/2006/relationships/slideLayout" Target="../slideLayouts/slideLayout1077.xml"/><Relationship Id="rId3" Type="http://schemas.openxmlformats.org/officeDocument/2006/relationships/slideLayout" Target="../slideLayouts/slideLayout1072.xml"/><Relationship Id="rId7" Type="http://schemas.openxmlformats.org/officeDocument/2006/relationships/slideLayout" Target="../slideLayouts/slideLayout1076.xml"/><Relationship Id="rId12" Type="http://schemas.openxmlformats.org/officeDocument/2006/relationships/theme" Target="../theme/theme98.xml"/><Relationship Id="rId2" Type="http://schemas.openxmlformats.org/officeDocument/2006/relationships/slideLayout" Target="../slideLayouts/slideLayout1071.xml"/><Relationship Id="rId1" Type="http://schemas.openxmlformats.org/officeDocument/2006/relationships/slideLayout" Target="../slideLayouts/slideLayout1070.xml"/><Relationship Id="rId6" Type="http://schemas.openxmlformats.org/officeDocument/2006/relationships/slideLayout" Target="../slideLayouts/slideLayout1075.xml"/><Relationship Id="rId11" Type="http://schemas.openxmlformats.org/officeDocument/2006/relationships/slideLayout" Target="../slideLayouts/slideLayout1080.xml"/><Relationship Id="rId5" Type="http://schemas.openxmlformats.org/officeDocument/2006/relationships/slideLayout" Target="../slideLayouts/slideLayout1074.xml"/><Relationship Id="rId10" Type="http://schemas.openxmlformats.org/officeDocument/2006/relationships/slideLayout" Target="../slideLayouts/slideLayout1079.xml"/><Relationship Id="rId4" Type="http://schemas.openxmlformats.org/officeDocument/2006/relationships/slideLayout" Target="../slideLayouts/slideLayout1073.xml"/><Relationship Id="rId9" Type="http://schemas.openxmlformats.org/officeDocument/2006/relationships/slideLayout" Target="../slideLayouts/slideLayout1078.xml"/></Relationships>
</file>

<file path=ppt/slideMasters/_rels/slideMaster99.xml.rels><?xml version="1.0" encoding="UTF-8" standalone="yes"?>
<Relationships xmlns="http://schemas.openxmlformats.org/package/2006/relationships"><Relationship Id="rId8" Type="http://schemas.openxmlformats.org/officeDocument/2006/relationships/slideLayout" Target="../slideLayouts/slideLayout1088.xml"/><Relationship Id="rId3" Type="http://schemas.openxmlformats.org/officeDocument/2006/relationships/slideLayout" Target="../slideLayouts/slideLayout1083.xml"/><Relationship Id="rId7" Type="http://schemas.openxmlformats.org/officeDocument/2006/relationships/slideLayout" Target="../slideLayouts/slideLayout1087.xml"/><Relationship Id="rId12" Type="http://schemas.openxmlformats.org/officeDocument/2006/relationships/theme" Target="../theme/theme99.xml"/><Relationship Id="rId2" Type="http://schemas.openxmlformats.org/officeDocument/2006/relationships/slideLayout" Target="../slideLayouts/slideLayout1082.xml"/><Relationship Id="rId1" Type="http://schemas.openxmlformats.org/officeDocument/2006/relationships/slideLayout" Target="../slideLayouts/slideLayout1081.xml"/><Relationship Id="rId6" Type="http://schemas.openxmlformats.org/officeDocument/2006/relationships/slideLayout" Target="../slideLayouts/slideLayout1086.xml"/><Relationship Id="rId11" Type="http://schemas.openxmlformats.org/officeDocument/2006/relationships/slideLayout" Target="../slideLayouts/slideLayout1091.xml"/><Relationship Id="rId5" Type="http://schemas.openxmlformats.org/officeDocument/2006/relationships/slideLayout" Target="../slideLayouts/slideLayout1085.xml"/><Relationship Id="rId10" Type="http://schemas.openxmlformats.org/officeDocument/2006/relationships/slideLayout" Target="../slideLayouts/slideLayout1090.xml"/><Relationship Id="rId4" Type="http://schemas.openxmlformats.org/officeDocument/2006/relationships/slideLayout" Target="../slideLayouts/slideLayout1084.xml"/><Relationship Id="rId9" Type="http://schemas.openxmlformats.org/officeDocument/2006/relationships/slideLayout" Target="../slideLayouts/slideLayout10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789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a:t>
            </a:r>
          </a:p>
        </p:txBody>
      </p:sp>
      <p:sp>
        <p:nvSpPr>
          <p:cNvPr id="67789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5229" r:id="rId12"/>
    <p:sldLayoutId id="2147485230" r:id="rId13"/>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710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a:t>
            </a:r>
          </a:p>
        </p:txBody>
      </p:sp>
      <p:sp>
        <p:nvSpPr>
          <p:cNvPr id="68710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926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5.100</a:t>
            </a:r>
          </a:p>
        </p:txBody>
      </p:sp>
      <p:sp>
        <p:nvSpPr>
          <p:cNvPr id="77926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982" r:id="rId1"/>
    <p:sldLayoutId id="2147484983" r:id="rId2"/>
    <p:sldLayoutId id="2147484984" r:id="rId3"/>
    <p:sldLayoutId id="2147484985" r:id="rId4"/>
    <p:sldLayoutId id="2147484986" r:id="rId5"/>
    <p:sldLayoutId id="2147484987" r:id="rId6"/>
    <p:sldLayoutId id="2147484988" r:id="rId7"/>
    <p:sldLayoutId id="2147484989" r:id="rId8"/>
    <p:sldLayoutId id="2147484990" r:id="rId9"/>
    <p:sldLayoutId id="2147484991" r:id="rId10"/>
    <p:sldLayoutId id="214748499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029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5.101</a:t>
            </a:r>
          </a:p>
        </p:txBody>
      </p:sp>
      <p:sp>
        <p:nvSpPr>
          <p:cNvPr id="78029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993" r:id="rId1"/>
    <p:sldLayoutId id="2147484994" r:id="rId2"/>
    <p:sldLayoutId id="2147484995" r:id="rId3"/>
    <p:sldLayoutId id="2147484996" r:id="rId4"/>
    <p:sldLayoutId id="2147484997" r:id="rId5"/>
    <p:sldLayoutId id="2147484998" r:id="rId6"/>
    <p:sldLayoutId id="2147484999" r:id="rId7"/>
    <p:sldLayoutId id="2147485000" r:id="rId8"/>
    <p:sldLayoutId id="2147485001" r:id="rId9"/>
    <p:sldLayoutId id="2147485002" r:id="rId10"/>
    <p:sldLayoutId id="214748500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131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5.102</a:t>
            </a:r>
          </a:p>
        </p:txBody>
      </p:sp>
      <p:sp>
        <p:nvSpPr>
          <p:cNvPr id="78131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004" r:id="rId1"/>
    <p:sldLayoutId id="2147485005" r:id="rId2"/>
    <p:sldLayoutId id="2147485006" r:id="rId3"/>
    <p:sldLayoutId id="2147485007" r:id="rId4"/>
    <p:sldLayoutId id="2147485008" r:id="rId5"/>
    <p:sldLayoutId id="2147485009" r:id="rId6"/>
    <p:sldLayoutId id="2147485010" r:id="rId7"/>
    <p:sldLayoutId id="2147485011" r:id="rId8"/>
    <p:sldLayoutId id="2147485012" r:id="rId9"/>
    <p:sldLayoutId id="2147485013" r:id="rId10"/>
    <p:sldLayoutId id="214748501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233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5.103</a:t>
            </a:r>
          </a:p>
        </p:txBody>
      </p:sp>
      <p:sp>
        <p:nvSpPr>
          <p:cNvPr id="78233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015" r:id="rId1"/>
    <p:sldLayoutId id="2147485016" r:id="rId2"/>
    <p:sldLayoutId id="2147485017" r:id="rId3"/>
    <p:sldLayoutId id="2147485018" r:id="rId4"/>
    <p:sldLayoutId id="2147485019" r:id="rId5"/>
    <p:sldLayoutId id="2147485020" r:id="rId6"/>
    <p:sldLayoutId id="2147485021" r:id="rId7"/>
    <p:sldLayoutId id="2147485022" r:id="rId8"/>
    <p:sldLayoutId id="2147485023" r:id="rId9"/>
    <p:sldLayoutId id="2147485024" r:id="rId10"/>
    <p:sldLayoutId id="214748502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336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5.104</a:t>
            </a:r>
          </a:p>
        </p:txBody>
      </p:sp>
      <p:sp>
        <p:nvSpPr>
          <p:cNvPr id="78336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026" r:id="rId1"/>
    <p:sldLayoutId id="2147485027" r:id="rId2"/>
    <p:sldLayoutId id="2147485028" r:id="rId3"/>
    <p:sldLayoutId id="2147485029" r:id="rId4"/>
    <p:sldLayoutId id="2147485030" r:id="rId5"/>
    <p:sldLayoutId id="2147485031" r:id="rId6"/>
    <p:sldLayoutId id="2147485032" r:id="rId7"/>
    <p:sldLayoutId id="2147485033" r:id="rId8"/>
    <p:sldLayoutId id="2147485034" r:id="rId9"/>
    <p:sldLayoutId id="2147485035" r:id="rId10"/>
    <p:sldLayoutId id="214748503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438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5.105</a:t>
            </a:r>
          </a:p>
        </p:txBody>
      </p:sp>
      <p:sp>
        <p:nvSpPr>
          <p:cNvPr id="78438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037" r:id="rId1"/>
    <p:sldLayoutId id="2147485038" r:id="rId2"/>
    <p:sldLayoutId id="2147485039" r:id="rId3"/>
    <p:sldLayoutId id="2147485040" r:id="rId4"/>
    <p:sldLayoutId id="2147485041" r:id="rId5"/>
    <p:sldLayoutId id="2147485042" r:id="rId6"/>
    <p:sldLayoutId id="2147485043" r:id="rId7"/>
    <p:sldLayoutId id="2147485044" r:id="rId8"/>
    <p:sldLayoutId id="2147485045" r:id="rId9"/>
    <p:sldLayoutId id="2147485046" r:id="rId10"/>
    <p:sldLayoutId id="214748504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541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5.106</a:t>
            </a:r>
          </a:p>
        </p:txBody>
      </p:sp>
      <p:sp>
        <p:nvSpPr>
          <p:cNvPr id="78541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643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5.107</a:t>
            </a:r>
          </a:p>
        </p:txBody>
      </p:sp>
      <p:sp>
        <p:nvSpPr>
          <p:cNvPr id="78643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059" r:id="rId1"/>
    <p:sldLayoutId id="2147485060"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745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5.108</a:t>
            </a:r>
          </a:p>
        </p:txBody>
      </p:sp>
      <p:sp>
        <p:nvSpPr>
          <p:cNvPr id="78745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070" r:id="rId1"/>
    <p:sldLayoutId id="2147485071" r:id="rId2"/>
    <p:sldLayoutId id="2147485072" r:id="rId3"/>
    <p:sldLayoutId id="2147485073" r:id="rId4"/>
    <p:sldLayoutId id="2147485074" r:id="rId5"/>
    <p:sldLayoutId id="2147485075" r:id="rId6"/>
    <p:sldLayoutId id="2147485076" r:id="rId7"/>
    <p:sldLayoutId id="2147485077" r:id="rId8"/>
    <p:sldLayoutId id="2147485078" r:id="rId9"/>
    <p:sldLayoutId id="2147485079" r:id="rId10"/>
    <p:sldLayoutId id="214748508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848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5.109</a:t>
            </a:r>
          </a:p>
        </p:txBody>
      </p:sp>
      <p:sp>
        <p:nvSpPr>
          <p:cNvPr id="78848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081" r:id="rId1"/>
    <p:sldLayoutId id="2147485082" r:id="rId2"/>
    <p:sldLayoutId id="2147485083" r:id="rId3"/>
    <p:sldLayoutId id="2147485084" r:id="rId4"/>
    <p:sldLayoutId id="2147485085" r:id="rId5"/>
    <p:sldLayoutId id="2147485086" r:id="rId6"/>
    <p:sldLayoutId id="2147485087" r:id="rId7"/>
    <p:sldLayoutId id="2147485088" r:id="rId8"/>
    <p:sldLayoutId id="2147485089" r:id="rId9"/>
    <p:sldLayoutId id="2147485090" r:id="rId10"/>
    <p:sldLayoutId id="214748509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813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a:t>
            </a:r>
          </a:p>
        </p:txBody>
      </p:sp>
      <p:sp>
        <p:nvSpPr>
          <p:cNvPr id="68813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950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5.110</a:t>
            </a:r>
          </a:p>
        </p:txBody>
      </p:sp>
      <p:sp>
        <p:nvSpPr>
          <p:cNvPr id="78950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053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5.111</a:t>
            </a:r>
          </a:p>
        </p:txBody>
      </p:sp>
      <p:sp>
        <p:nvSpPr>
          <p:cNvPr id="79053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155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5.112</a:t>
            </a:r>
          </a:p>
        </p:txBody>
      </p:sp>
      <p:sp>
        <p:nvSpPr>
          <p:cNvPr id="79155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114" r:id="rId1"/>
    <p:sldLayoutId id="2147485115" r:id="rId2"/>
    <p:sldLayoutId id="2147485116" r:id="rId3"/>
    <p:sldLayoutId id="2147485117" r:id="rId4"/>
    <p:sldLayoutId id="2147485118" r:id="rId5"/>
    <p:sldLayoutId id="2147485119" r:id="rId6"/>
    <p:sldLayoutId id="2147485120" r:id="rId7"/>
    <p:sldLayoutId id="2147485121" r:id="rId8"/>
    <p:sldLayoutId id="2147485122" r:id="rId9"/>
    <p:sldLayoutId id="2147485123" r:id="rId10"/>
    <p:sldLayoutId id="214748512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257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5.113</a:t>
            </a:r>
          </a:p>
        </p:txBody>
      </p:sp>
      <p:sp>
        <p:nvSpPr>
          <p:cNvPr id="79257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125" r:id="rId1"/>
    <p:sldLayoutId id="2147485126" r:id="rId2"/>
    <p:sldLayoutId id="2147485127" r:id="rId3"/>
    <p:sldLayoutId id="2147485128" r:id="rId4"/>
    <p:sldLayoutId id="2147485129" r:id="rId5"/>
    <p:sldLayoutId id="2147485130" r:id="rId6"/>
    <p:sldLayoutId id="2147485131" r:id="rId7"/>
    <p:sldLayoutId id="2147485132" r:id="rId8"/>
    <p:sldLayoutId id="2147485133" r:id="rId9"/>
    <p:sldLayoutId id="2147485134" r:id="rId10"/>
    <p:sldLayoutId id="214748513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360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5.114</a:t>
            </a:r>
          </a:p>
        </p:txBody>
      </p:sp>
      <p:sp>
        <p:nvSpPr>
          <p:cNvPr id="79360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136" r:id="rId1"/>
    <p:sldLayoutId id="2147485137" r:id="rId2"/>
    <p:sldLayoutId id="2147485138" r:id="rId3"/>
    <p:sldLayoutId id="2147485139" r:id="rId4"/>
    <p:sldLayoutId id="2147485140" r:id="rId5"/>
    <p:sldLayoutId id="2147485141" r:id="rId6"/>
    <p:sldLayoutId id="2147485142" r:id="rId7"/>
    <p:sldLayoutId id="2147485143" r:id="rId8"/>
    <p:sldLayoutId id="2147485144" r:id="rId9"/>
    <p:sldLayoutId id="2147485145" r:id="rId10"/>
    <p:sldLayoutId id="214748514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462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5.115</a:t>
            </a:r>
          </a:p>
        </p:txBody>
      </p:sp>
      <p:sp>
        <p:nvSpPr>
          <p:cNvPr id="79462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147" r:id="rId1"/>
    <p:sldLayoutId id="2147485148" r:id="rId2"/>
    <p:sldLayoutId id="2147485149" r:id="rId3"/>
    <p:sldLayoutId id="2147485150" r:id="rId4"/>
    <p:sldLayoutId id="2147485151" r:id="rId5"/>
    <p:sldLayoutId id="2147485152" r:id="rId6"/>
    <p:sldLayoutId id="2147485153" r:id="rId7"/>
    <p:sldLayoutId id="2147485154" r:id="rId8"/>
    <p:sldLayoutId id="2147485155" r:id="rId9"/>
    <p:sldLayoutId id="2147485156" r:id="rId10"/>
    <p:sldLayoutId id="214748515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565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5.116</a:t>
            </a:r>
          </a:p>
        </p:txBody>
      </p:sp>
      <p:sp>
        <p:nvSpPr>
          <p:cNvPr id="79565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158" r:id="rId1"/>
    <p:sldLayoutId id="2147485159" r:id="rId2"/>
    <p:sldLayoutId id="2147485160" r:id="rId3"/>
    <p:sldLayoutId id="2147485161" r:id="rId4"/>
    <p:sldLayoutId id="2147485162" r:id="rId5"/>
    <p:sldLayoutId id="2147485163" r:id="rId6"/>
    <p:sldLayoutId id="2147485164" r:id="rId7"/>
    <p:sldLayoutId id="2147485165" r:id="rId8"/>
    <p:sldLayoutId id="2147485166" r:id="rId9"/>
    <p:sldLayoutId id="2147485167" r:id="rId10"/>
    <p:sldLayoutId id="214748516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667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5.117</a:t>
            </a:r>
          </a:p>
        </p:txBody>
      </p:sp>
      <p:sp>
        <p:nvSpPr>
          <p:cNvPr id="79667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169" r:id="rId1"/>
    <p:sldLayoutId id="2147485170" r:id="rId2"/>
    <p:sldLayoutId id="2147485171" r:id="rId3"/>
    <p:sldLayoutId id="2147485172" r:id="rId4"/>
    <p:sldLayoutId id="2147485173" r:id="rId5"/>
    <p:sldLayoutId id="2147485174" r:id="rId6"/>
    <p:sldLayoutId id="2147485175" r:id="rId7"/>
    <p:sldLayoutId id="2147485176" r:id="rId8"/>
    <p:sldLayoutId id="2147485177" r:id="rId9"/>
    <p:sldLayoutId id="2147485178" r:id="rId10"/>
    <p:sldLayoutId id="214748517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769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5.118</a:t>
            </a:r>
          </a:p>
        </p:txBody>
      </p:sp>
      <p:sp>
        <p:nvSpPr>
          <p:cNvPr id="79769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180" r:id="rId1"/>
    <p:sldLayoutId id="2147485181" r:id="rId2"/>
    <p:sldLayoutId id="2147485182" r:id="rId3"/>
    <p:sldLayoutId id="2147485183" r:id="rId4"/>
    <p:sldLayoutId id="2147485184" r:id="rId5"/>
    <p:sldLayoutId id="2147485185" r:id="rId6"/>
    <p:sldLayoutId id="2147485186" r:id="rId7"/>
    <p:sldLayoutId id="2147485187" r:id="rId8"/>
    <p:sldLayoutId id="2147485188" r:id="rId9"/>
    <p:sldLayoutId id="2147485189" r:id="rId10"/>
    <p:sldLayoutId id="214748519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8722" name="Rectangle 2"/>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
        <p:nvSpPr>
          <p:cNvPr id="798723" name="Rectangle 3"/>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5.119</a:t>
            </a:r>
          </a:p>
        </p:txBody>
      </p:sp>
    </p:spTree>
  </p:cSld>
  <p:clrMap bg1="lt1" tx1="dk1" bg2="lt2" tx2="dk2" accent1="accent1" accent2="accent2" accent3="accent3" accent4="accent4" accent5="accent5" accent6="accent6" hlink="hlink" folHlink="folHlink"/>
  <p:sldLayoutIdLst>
    <p:sldLayoutId id="2147485191" r:id="rId1"/>
    <p:sldLayoutId id="2147485192" r:id="rId2"/>
    <p:sldLayoutId id="2147485193" r:id="rId3"/>
    <p:sldLayoutId id="2147485194" r:id="rId4"/>
    <p:sldLayoutId id="2147485195" r:id="rId5"/>
    <p:sldLayoutId id="2147485196" r:id="rId6"/>
    <p:sldLayoutId id="2147485197" r:id="rId7"/>
    <p:sldLayoutId id="2147485198" r:id="rId8"/>
    <p:sldLayoutId id="2147485199" r:id="rId9"/>
    <p:sldLayoutId id="2147485200" r:id="rId10"/>
    <p:sldLayoutId id="214748520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915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5.12</a:t>
            </a:r>
          </a:p>
        </p:txBody>
      </p:sp>
      <p:sp>
        <p:nvSpPr>
          <p:cNvPr id="68915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9746" name="Rectangle 2"/>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
        <p:nvSpPr>
          <p:cNvPr id="799747" name="Rectangle 3"/>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5.120</a:t>
            </a:r>
          </a:p>
        </p:txBody>
      </p:sp>
    </p:spTree>
  </p:cSld>
  <p:clrMap bg1="lt1" tx1="dk1" bg2="lt2" tx2="dk2" accent1="accent1" accent2="accent2" accent3="accent3" accent4="accent4" accent5="accent5" accent6="accent6" hlink="hlink" folHlink="folHlink"/>
  <p:sldLayoutIdLst>
    <p:sldLayoutId id="2147485202" r:id="rId1"/>
    <p:sldLayoutId id="2147485203" r:id="rId2"/>
    <p:sldLayoutId id="2147485204" r:id="rId3"/>
    <p:sldLayoutId id="2147485205" r:id="rId4"/>
    <p:sldLayoutId id="2147485206" r:id="rId5"/>
    <p:sldLayoutId id="2147485207" r:id="rId6"/>
    <p:sldLayoutId id="2147485208" r:id="rId7"/>
    <p:sldLayoutId id="2147485209" r:id="rId8"/>
    <p:sldLayoutId id="2147485210" r:id="rId9"/>
    <p:sldLayoutId id="2147485211" r:id="rId10"/>
    <p:sldLayoutId id="214748521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0770" name="Rectangle 2"/>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5213" r:id="rId1"/>
    <p:sldLayoutId id="2147485214" r:id="rId2"/>
    <p:sldLayoutId id="2147485215" r:id="rId3"/>
    <p:sldLayoutId id="2147485216" r:id="rId4"/>
    <p:sldLayoutId id="2147485217" r:id="rId5"/>
    <p:sldLayoutId id="2147485218" r:id="rId6"/>
    <p:sldLayoutId id="2147485219" r:id="rId7"/>
    <p:sldLayoutId id="2147485220" r:id="rId8"/>
    <p:sldLayoutId id="2147485221" r:id="rId9"/>
    <p:sldLayoutId id="2147485222" r:id="rId10"/>
    <p:sldLayoutId id="2147485223" r:id="rId11"/>
  </p:sldLayoutIdLst>
  <p:hf sldNum="0"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017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5.13</a:t>
            </a:r>
          </a:p>
        </p:txBody>
      </p:sp>
      <p:sp>
        <p:nvSpPr>
          <p:cNvPr id="69017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120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5.14</a:t>
            </a:r>
          </a:p>
        </p:txBody>
      </p:sp>
      <p:sp>
        <p:nvSpPr>
          <p:cNvPr id="69120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222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5.15</a:t>
            </a:r>
          </a:p>
        </p:txBody>
      </p:sp>
      <p:sp>
        <p:nvSpPr>
          <p:cNvPr id="69222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325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5.16</a:t>
            </a:r>
          </a:p>
        </p:txBody>
      </p:sp>
      <p:sp>
        <p:nvSpPr>
          <p:cNvPr id="69325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427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5.17</a:t>
            </a:r>
          </a:p>
        </p:txBody>
      </p:sp>
      <p:sp>
        <p:nvSpPr>
          <p:cNvPr id="69427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529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5.18</a:t>
            </a:r>
          </a:p>
        </p:txBody>
      </p:sp>
      <p:sp>
        <p:nvSpPr>
          <p:cNvPr id="69529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632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5.19</a:t>
            </a:r>
          </a:p>
        </p:txBody>
      </p:sp>
      <p:sp>
        <p:nvSpPr>
          <p:cNvPr id="69632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891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a:t>
            </a:r>
          </a:p>
        </p:txBody>
      </p:sp>
      <p:sp>
        <p:nvSpPr>
          <p:cNvPr id="67891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734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5.20</a:t>
            </a:r>
          </a:p>
        </p:txBody>
      </p:sp>
      <p:sp>
        <p:nvSpPr>
          <p:cNvPr id="69734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837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5.21</a:t>
            </a:r>
          </a:p>
        </p:txBody>
      </p:sp>
      <p:sp>
        <p:nvSpPr>
          <p:cNvPr id="69837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939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5.22</a:t>
            </a:r>
          </a:p>
        </p:txBody>
      </p:sp>
      <p:sp>
        <p:nvSpPr>
          <p:cNvPr id="69939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041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5.23</a:t>
            </a:r>
          </a:p>
        </p:txBody>
      </p:sp>
      <p:sp>
        <p:nvSpPr>
          <p:cNvPr id="70041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5.24</a:t>
            </a:r>
          </a:p>
        </p:txBody>
      </p:sp>
      <p:sp>
        <p:nvSpPr>
          <p:cNvPr id="70144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246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5.25</a:t>
            </a:r>
          </a:p>
        </p:txBody>
      </p:sp>
      <p:sp>
        <p:nvSpPr>
          <p:cNvPr id="70246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349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5.26</a:t>
            </a:r>
          </a:p>
        </p:txBody>
      </p:sp>
      <p:sp>
        <p:nvSpPr>
          <p:cNvPr id="70349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451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5.27</a:t>
            </a:r>
          </a:p>
        </p:txBody>
      </p:sp>
      <p:sp>
        <p:nvSpPr>
          <p:cNvPr id="70451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553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5.28</a:t>
            </a:r>
          </a:p>
        </p:txBody>
      </p:sp>
      <p:sp>
        <p:nvSpPr>
          <p:cNvPr id="70553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656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5.29</a:t>
            </a:r>
          </a:p>
        </p:txBody>
      </p:sp>
      <p:sp>
        <p:nvSpPr>
          <p:cNvPr id="70656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993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a:t>
            </a:r>
          </a:p>
        </p:txBody>
      </p:sp>
      <p:sp>
        <p:nvSpPr>
          <p:cNvPr id="67993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758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5.30</a:t>
            </a:r>
          </a:p>
        </p:txBody>
      </p:sp>
      <p:sp>
        <p:nvSpPr>
          <p:cNvPr id="70758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861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5.31</a:t>
            </a:r>
          </a:p>
        </p:txBody>
      </p:sp>
      <p:sp>
        <p:nvSpPr>
          <p:cNvPr id="70861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963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5.32</a:t>
            </a:r>
          </a:p>
        </p:txBody>
      </p:sp>
      <p:sp>
        <p:nvSpPr>
          <p:cNvPr id="70963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065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5.33</a:t>
            </a:r>
          </a:p>
        </p:txBody>
      </p:sp>
      <p:sp>
        <p:nvSpPr>
          <p:cNvPr id="71065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168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5.34</a:t>
            </a:r>
          </a:p>
        </p:txBody>
      </p:sp>
      <p:sp>
        <p:nvSpPr>
          <p:cNvPr id="71168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270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5.35</a:t>
            </a:r>
          </a:p>
        </p:txBody>
      </p:sp>
      <p:sp>
        <p:nvSpPr>
          <p:cNvPr id="71270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373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5.36</a:t>
            </a:r>
          </a:p>
        </p:txBody>
      </p:sp>
      <p:sp>
        <p:nvSpPr>
          <p:cNvPr id="71373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475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5.37</a:t>
            </a:r>
          </a:p>
        </p:txBody>
      </p:sp>
      <p:sp>
        <p:nvSpPr>
          <p:cNvPr id="71475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577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5.38</a:t>
            </a:r>
          </a:p>
        </p:txBody>
      </p:sp>
      <p:sp>
        <p:nvSpPr>
          <p:cNvPr id="71577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80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5.39</a:t>
            </a:r>
          </a:p>
        </p:txBody>
      </p:sp>
      <p:sp>
        <p:nvSpPr>
          <p:cNvPr id="71680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096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a:t>
            </a:r>
          </a:p>
        </p:txBody>
      </p:sp>
      <p:sp>
        <p:nvSpPr>
          <p:cNvPr id="68096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82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5.40</a:t>
            </a:r>
          </a:p>
        </p:txBody>
      </p:sp>
      <p:sp>
        <p:nvSpPr>
          <p:cNvPr id="71782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885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5.41</a:t>
            </a:r>
          </a:p>
        </p:txBody>
      </p:sp>
      <p:sp>
        <p:nvSpPr>
          <p:cNvPr id="71885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987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5.42</a:t>
            </a:r>
          </a:p>
        </p:txBody>
      </p:sp>
      <p:sp>
        <p:nvSpPr>
          <p:cNvPr id="71987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2089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5.43</a:t>
            </a:r>
          </a:p>
        </p:txBody>
      </p:sp>
      <p:sp>
        <p:nvSpPr>
          <p:cNvPr id="72089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2192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5.44</a:t>
            </a:r>
          </a:p>
        </p:txBody>
      </p:sp>
      <p:sp>
        <p:nvSpPr>
          <p:cNvPr id="72192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2294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5.45</a:t>
            </a:r>
          </a:p>
        </p:txBody>
      </p:sp>
      <p:sp>
        <p:nvSpPr>
          <p:cNvPr id="72294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2397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5.46</a:t>
            </a:r>
          </a:p>
        </p:txBody>
      </p:sp>
      <p:sp>
        <p:nvSpPr>
          <p:cNvPr id="72397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2499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5.47</a:t>
            </a:r>
          </a:p>
        </p:txBody>
      </p:sp>
      <p:sp>
        <p:nvSpPr>
          <p:cNvPr id="72499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2601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5.48</a:t>
            </a:r>
          </a:p>
        </p:txBody>
      </p:sp>
      <p:sp>
        <p:nvSpPr>
          <p:cNvPr id="72601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2704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5.49</a:t>
            </a:r>
          </a:p>
        </p:txBody>
      </p:sp>
      <p:sp>
        <p:nvSpPr>
          <p:cNvPr id="72704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198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a:t>
            </a:r>
          </a:p>
        </p:txBody>
      </p:sp>
      <p:sp>
        <p:nvSpPr>
          <p:cNvPr id="68198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2806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5.50</a:t>
            </a:r>
          </a:p>
        </p:txBody>
      </p:sp>
      <p:sp>
        <p:nvSpPr>
          <p:cNvPr id="72806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2909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5.51</a:t>
            </a:r>
          </a:p>
        </p:txBody>
      </p:sp>
      <p:sp>
        <p:nvSpPr>
          <p:cNvPr id="72909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011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5.52</a:t>
            </a:r>
          </a:p>
        </p:txBody>
      </p:sp>
      <p:sp>
        <p:nvSpPr>
          <p:cNvPr id="73011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113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5.53</a:t>
            </a:r>
          </a:p>
        </p:txBody>
      </p:sp>
      <p:sp>
        <p:nvSpPr>
          <p:cNvPr id="73113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216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5.54</a:t>
            </a:r>
          </a:p>
        </p:txBody>
      </p:sp>
      <p:sp>
        <p:nvSpPr>
          <p:cNvPr id="73216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318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5.55</a:t>
            </a:r>
          </a:p>
        </p:txBody>
      </p:sp>
      <p:sp>
        <p:nvSpPr>
          <p:cNvPr id="73318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421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5.56</a:t>
            </a:r>
          </a:p>
        </p:txBody>
      </p:sp>
      <p:sp>
        <p:nvSpPr>
          <p:cNvPr id="73421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523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5.57</a:t>
            </a:r>
          </a:p>
        </p:txBody>
      </p:sp>
      <p:sp>
        <p:nvSpPr>
          <p:cNvPr id="73523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509" r:id="rId1"/>
    <p:sldLayoutId id="2147484510" r:id="rId2"/>
    <p:sldLayoutId id="2147484511" r:id="rId3"/>
    <p:sldLayoutId id="2147484512" r:id="rId4"/>
    <p:sldLayoutId id="2147484513" r:id="rId5"/>
    <p:sldLayoutId id="2147484514" r:id="rId6"/>
    <p:sldLayoutId id="2147484515" r:id="rId7"/>
    <p:sldLayoutId id="2147484516" r:id="rId8"/>
    <p:sldLayoutId id="2147484517" r:id="rId9"/>
    <p:sldLayoutId id="2147484518" r:id="rId10"/>
    <p:sldLayoutId id="214748451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625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5.58</a:t>
            </a:r>
          </a:p>
        </p:txBody>
      </p:sp>
      <p:sp>
        <p:nvSpPr>
          <p:cNvPr id="73625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728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5.59</a:t>
            </a:r>
          </a:p>
        </p:txBody>
      </p:sp>
      <p:sp>
        <p:nvSpPr>
          <p:cNvPr id="73728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301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a:t>
            </a:r>
          </a:p>
        </p:txBody>
      </p:sp>
      <p:sp>
        <p:nvSpPr>
          <p:cNvPr id="68301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830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5.60</a:t>
            </a:r>
          </a:p>
        </p:txBody>
      </p:sp>
      <p:sp>
        <p:nvSpPr>
          <p:cNvPr id="73830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542"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3933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5.61</a:t>
            </a:r>
          </a:p>
        </p:txBody>
      </p:sp>
      <p:sp>
        <p:nvSpPr>
          <p:cNvPr id="73933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035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5.62</a:t>
            </a:r>
          </a:p>
        </p:txBody>
      </p:sp>
      <p:sp>
        <p:nvSpPr>
          <p:cNvPr id="74035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137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5.63</a:t>
            </a:r>
          </a:p>
        </p:txBody>
      </p:sp>
      <p:sp>
        <p:nvSpPr>
          <p:cNvPr id="74137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240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5.64</a:t>
            </a:r>
          </a:p>
        </p:txBody>
      </p:sp>
      <p:sp>
        <p:nvSpPr>
          <p:cNvPr id="74240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342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5.65</a:t>
            </a:r>
          </a:p>
        </p:txBody>
      </p:sp>
      <p:sp>
        <p:nvSpPr>
          <p:cNvPr id="74342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445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5.66</a:t>
            </a:r>
          </a:p>
        </p:txBody>
      </p:sp>
      <p:sp>
        <p:nvSpPr>
          <p:cNvPr id="74445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547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5.67</a:t>
            </a:r>
          </a:p>
        </p:txBody>
      </p:sp>
      <p:sp>
        <p:nvSpPr>
          <p:cNvPr id="74547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649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5.68</a:t>
            </a:r>
          </a:p>
        </p:txBody>
      </p:sp>
      <p:sp>
        <p:nvSpPr>
          <p:cNvPr id="74649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630" r:id="rId1"/>
    <p:sldLayoutId id="2147484631" r:id="rId2"/>
    <p:sldLayoutId id="2147484632" r:id="rId3"/>
    <p:sldLayoutId id="2147484633" r:id="rId4"/>
    <p:sldLayoutId id="2147484634" r:id="rId5"/>
    <p:sldLayoutId id="2147484635" r:id="rId6"/>
    <p:sldLayoutId id="2147484636" r:id="rId7"/>
    <p:sldLayoutId id="2147484637" r:id="rId8"/>
    <p:sldLayoutId id="2147484638" r:id="rId9"/>
    <p:sldLayoutId id="2147484639" r:id="rId10"/>
    <p:sldLayoutId id="214748464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752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5.69</a:t>
            </a:r>
          </a:p>
        </p:txBody>
      </p:sp>
      <p:sp>
        <p:nvSpPr>
          <p:cNvPr id="74752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641" r:id="rId1"/>
    <p:sldLayoutId id="2147484642" r:id="rId2"/>
    <p:sldLayoutId id="2147484643" r:id="rId3"/>
    <p:sldLayoutId id="2147484644" r:id="rId4"/>
    <p:sldLayoutId id="2147484645" r:id="rId5"/>
    <p:sldLayoutId id="2147484646" r:id="rId6"/>
    <p:sldLayoutId id="2147484647" r:id="rId7"/>
    <p:sldLayoutId id="2147484648" r:id="rId8"/>
    <p:sldLayoutId id="2147484649" r:id="rId9"/>
    <p:sldLayoutId id="2147484650" r:id="rId10"/>
    <p:sldLayoutId id="214748465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403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a:t>
            </a:r>
          </a:p>
        </p:txBody>
      </p:sp>
      <p:sp>
        <p:nvSpPr>
          <p:cNvPr id="68403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854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5.70</a:t>
            </a:r>
          </a:p>
        </p:txBody>
      </p:sp>
      <p:sp>
        <p:nvSpPr>
          <p:cNvPr id="74854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652" r:id="rId1"/>
    <p:sldLayoutId id="2147484653" r:id="rId2"/>
    <p:sldLayoutId id="2147484654" r:id="rId3"/>
    <p:sldLayoutId id="2147484655" r:id="rId4"/>
    <p:sldLayoutId id="2147484656" r:id="rId5"/>
    <p:sldLayoutId id="2147484657" r:id="rId6"/>
    <p:sldLayoutId id="2147484658" r:id="rId7"/>
    <p:sldLayoutId id="2147484659" r:id="rId8"/>
    <p:sldLayoutId id="2147484660" r:id="rId9"/>
    <p:sldLayoutId id="2147484661" r:id="rId10"/>
    <p:sldLayoutId id="214748466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957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5.71</a:t>
            </a:r>
          </a:p>
        </p:txBody>
      </p:sp>
      <p:sp>
        <p:nvSpPr>
          <p:cNvPr id="74957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059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5.72</a:t>
            </a:r>
          </a:p>
        </p:txBody>
      </p:sp>
      <p:sp>
        <p:nvSpPr>
          <p:cNvPr id="75059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161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5.73</a:t>
            </a:r>
          </a:p>
        </p:txBody>
      </p:sp>
      <p:sp>
        <p:nvSpPr>
          <p:cNvPr id="75161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264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5.74</a:t>
            </a:r>
          </a:p>
        </p:txBody>
      </p:sp>
      <p:sp>
        <p:nvSpPr>
          <p:cNvPr id="75264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366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5.75</a:t>
            </a:r>
          </a:p>
        </p:txBody>
      </p:sp>
      <p:sp>
        <p:nvSpPr>
          <p:cNvPr id="75366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710" r:id="rId4"/>
    <p:sldLayoutId id="2147484711" r:id="rId5"/>
    <p:sldLayoutId id="2147484712" r:id="rId6"/>
    <p:sldLayoutId id="2147484713" r:id="rId7"/>
    <p:sldLayoutId id="2147484714" r:id="rId8"/>
    <p:sldLayoutId id="2147484715" r:id="rId9"/>
    <p:sldLayoutId id="2147484716" r:id="rId10"/>
    <p:sldLayoutId id="214748471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469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5.76</a:t>
            </a:r>
          </a:p>
        </p:txBody>
      </p:sp>
      <p:sp>
        <p:nvSpPr>
          <p:cNvPr id="75469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571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5.77</a:t>
            </a:r>
          </a:p>
        </p:txBody>
      </p:sp>
      <p:sp>
        <p:nvSpPr>
          <p:cNvPr id="75571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673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5.78</a:t>
            </a:r>
          </a:p>
        </p:txBody>
      </p:sp>
      <p:sp>
        <p:nvSpPr>
          <p:cNvPr id="75673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776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5.79</a:t>
            </a:r>
          </a:p>
        </p:txBody>
      </p:sp>
      <p:sp>
        <p:nvSpPr>
          <p:cNvPr id="75776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751" r:id="rId1"/>
    <p:sldLayoutId id="2147484752" r:id="rId2"/>
    <p:sldLayoutId id="2147484753" r:id="rId3"/>
    <p:sldLayoutId id="2147484754" r:id="rId4"/>
    <p:sldLayoutId id="2147484755" r:id="rId5"/>
    <p:sldLayoutId id="2147484756" r:id="rId6"/>
    <p:sldLayoutId id="2147484757" r:id="rId7"/>
    <p:sldLayoutId id="2147484758" r:id="rId8"/>
    <p:sldLayoutId id="2147484759" r:id="rId9"/>
    <p:sldLayoutId id="2147484760" r:id="rId10"/>
    <p:sldLayoutId id="214748476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505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a:t>
            </a:r>
          </a:p>
        </p:txBody>
      </p:sp>
      <p:sp>
        <p:nvSpPr>
          <p:cNvPr id="68505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878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5.80</a:t>
            </a:r>
          </a:p>
        </p:txBody>
      </p:sp>
      <p:sp>
        <p:nvSpPr>
          <p:cNvPr id="75878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762" r:id="rId1"/>
    <p:sldLayoutId id="2147484763" r:id="rId2"/>
    <p:sldLayoutId id="2147484764" r:id="rId3"/>
    <p:sldLayoutId id="2147484765" r:id="rId4"/>
    <p:sldLayoutId id="2147484766" r:id="rId5"/>
    <p:sldLayoutId id="2147484767" r:id="rId6"/>
    <p:sldLayoutId id="2147484768" r:id="rId7"/>
    <p:sldLayoutId id="2147484769" r:id="rId8"/>
    <p:sldLayoutId id="2147484770" r:id="rId9"/>
    <p:sldLayoutId id="2147484771" r:id="rId10"/>
    <p:sldLayoutId id="214748477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981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5.81</a:t>
            </a:r>
          </a:p>
        </p:txBody>
      </p:sp>
      <p:sp>
        <p:nvSpPr>
          <p:cNvPr id="75981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773" r:id="rId1"/>
    <p:sldLayoutId id="2147484774" r:id="rId2"/>
    <p:sldLayoutId id="2147484775" r:id="rId3"/>
    <p:sldLayoutId id="2147484776" r:id="rId4"/>
    <p:sldLayoutId id="2147484777" r:id="rId5"/>
    <p:sldLayoutId id="2147484778" r:id="rId6"/>
    <p:sldLayoutId id="2147484779" r:id="rId7"/>
    <p:sldLayoutId id="2147484780" r:id="rId8"/>
    <p:sldLayoutId id="2147484781" r:id="rId9"/>
    <p:sldLayoutId id="2147484782" r:id="rId10"/>
    <p:sldLayoutId id="214748478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083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5.82</a:t>
            </a:r>
          </a:p>
        </p:txBody>
      </p:sp>
      <p:sp>
        <p:nvSpPr>
          <p:cNvPr id="76083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185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5.83</a:t>
            </a:r>
          </a:p>
        </p:txBody>
      </p:sp>
      <p:sp>
        <p:nvSpPr>
          <p:cNvPr id="76185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288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5.84</a:t>
            </a:r>
          </a:p>
        </p:txBody>
      </p:sp>
      <p:sp>
        <p:nvSpPr>
          <p:cNvPr id="76288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390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5.85</a:t>
            </a:r>
          </a:p>
        </p:txBody>
      </p:sp>
      <p:sp>
        <p:nvSpPr>
          <p:cNvPr id="76390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 id="2147484825" r:id="rId9"/>
    <p:sldLayoutId id="2147484826" r:id="rId10"/>
    <p:sldLayoutId id="214748482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493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5.86</a:t>
            </a:r>
          </a:p>
        </p:txBody>
      </p:sp>
      <p:sp>
        <p:nvSpPr>
          <p:cNvPr id="76493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595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5.87</a:t>
            </a:r>
          </a:p>
        </p:txBody>
      </p:sp>
      <p:sp>
        <p:nvSpPr>
          <p:cNvPr id="76595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697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5.88</a:t>
            </a:r>
          </a:p>
        </p:txBody>
      </p:sp>
      <p:sp>
        <p:nvSpPr>
          <p:cNvPr id="76697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800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5.89</a:t>
            </a:r>
          </a:p>
        </p:txBody>
      </p:sp>
      <p:sp>
        <p:nvSpPr>
          <p:cNvPr id="76800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608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a:t>
            </a:r>
          </a:p>
        </p:txBody>
      </p:sp>
      <p:sp>
        <p:nvSpPr>
          <p:cNvPr id="68608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902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5.90</a:t>
            </a:r>
          </a:p>
        </p:txBody>
      </p:sp>
      <p:sp>
        <p:nvSpPr>
          <p:cNvPr id="76902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005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5.91</a:t>
            </a:r>
          </a:p>
        </p:txBody>
      </p:sp>
      <p:sp>
        <p:nvSpPr>
          <p:cNvPr id="77005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107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5.92</a:t>
            </a:r>
          </a:p>
        </p:txBody>
      </p:sp>
      <p:sp>
        <p:nvSpPr>
          <p:cNvPr id="77107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894" r:id="rId1"/>
    <p:sldLayoutId id="2147484895" r:id="rId2"/>
    <p:sldLayoutId id="2147484896" r:id="rId3"/>
    <p:sldLayoutId id="2147484897" r:id="rId4"/>
    <p:sldLayoutId id="2147484898" r:id="rId5"/>
    <p:sldLayoutId id="2147484899" r:id="rId6"/>
    <p:sldLayoutId id="2147484900" r:id="rId7"/>
    <p:sldLayoutId id="2147484901" r:id="rId8"/>
    <p:sldLayoutId id="2147484902" r:id="rId9"/>
    <p:sldLayoutId id="2147484903" r:id="rId10"/>
    <p:sldLayoutId id="2147484904"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209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5.93</a:t>
            </a:r>
          </a:p>
        </p:txBody>
      </p:sp>
      <p:sp>
        <p:nvSpPr>
          <p:cNvPr id="77209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905" r:id="rId1"/>
    <p:sldLayoutId id="2147484906" r:id="rId2"/>
    <p:sldLayoutId id="2147484907" r:id="rId3"/>
    <p:sldLayoutId id="2147484908" r:id="rId4"/>
    <p:sldLayoutId id="2147484909" r:id="rId5"/>
    <p:sldLayoutId id="2147484910" r:id="rId6"/>
    <p:sldLayoutId id="2147484911" r:id="rId7"/>
    <p:sldLayoutId id="2147484912" r:id="rId8"/>
    <p:sldLayoutId id="2147484913" r:id="rId9"/>
    <p:sldLayoutId id="2147484914" r:id="rId10"/>
    <p:sldLayoutId id="2147484915"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312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5.94</a:t>
            </a:r>
          </a:p>
        </p:txBody>
      </p:sp>
      <p:sp>
        <p:nvSpPr>
          <p:cNvPr id="77312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4146"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5.95</a:t>
            </a:r>
          </a:p>
        </p:txBody>
      </p:sp>
      <p:sp>
        <p:nvSpPr>
          <p:cNvPr id="774147"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927" r:id="rId1"/>
    <p:sldLayoutId id="2147484928" r:id="rId2"/>
    <p:sldLayoutId id="2147484929" r:id="rId3"/>
    <p:sldLayoutId id="2147484930" r:id="rId4"/>
    <p:sldLayoutId id="2147484931" r:id="rId5"/>
    <p:sldLayoutId id="2147484932" r:id="rId6"/>
    <p:sldLayoutId id="2147484933" r:id="rId7"/>
    <p:sldLayoutId id="2147484934" r:id="rId8"/>
    <p:sldLayoutId id="2147484935" r:id="rId9"/>
    <p:sldLayoutId id="2147484936" r:id="rId10"/>
    <p:sldLayoutId id="2147484937"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5170"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5.96</a:t>
            </a:r>
          </a:p>
        </p:txBody>
      </p:sp>
      <p:sp>
        <p:nvSpPr>
          <p:cNvPr id="775171"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938" r:id="rId1"/>
    <p:sldLayoutId id="2147484939" r:id="rId2"/>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6194"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5.97</a:t>
            </a:r>
          </a:p>
        </p:txBody>
      </p:sp>
      <p:sp>
        <p:nvSpPr>
          <p:cNvPr id="776195"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949" r:id="rId1"/>
    <p:sldLayoutId id="2147484950" r:id="rId2"/>
    <p:sldLayoutId id="2147484951" r:id="rId3"/>
    <p:sldLayoutId id="2147484952" r:id="rId4"/>
    <p:sldLayoutId id="2147484953" r:id="rId5"/>
    <p:sldLayoutId id="2147484954" r:id="rId6"/>
    <p:sldLayoutId id="2147484955" r:id="rId7"/>
    <p:sldLayoutId id="2147484956" r:id="rId8"/>
    <p:sldLayoutId id="2147484957" r:id="rId9"/>
    <p:sldLayoutId id="2147484958" r:id="rId10"/>
    <p:sldLayoutId id="214748495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7218"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5.98</a:t>
            </a:r>
          </a:p>
        </p:txBody>
      </p:sp>
      <p:sp>
        <p:nvSpPr>
          <p:cNvPr id="777219"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960" r:id="rId1"/>
    <p:sldLayoutId id="2147484961" r:id="rId2"/>
    <p:sldLayoutId id="2147484962" r:id="rId3"/>
    <p:sldLayoutId id="2147484963" r:id="rId4"/>
    <p:sldLayoutId id="2147484964" r:id="rId5"/>
    <p:sldLayoutId id="2147484965" r:id="rId6"/>
    <p:sldLayoutId id="2147484966" r:id="rId7"/>
    <p:sldLayoutId id="2147484967" r:id="rId8"/>
    <p:sldLayoutId id="2147484968" r:id="rId9"/>
    <p:sldLayoutId id="2147484969" r:id="rId10"/>
    <p:sldLayoutId id="2147484970"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42" name="Rectangle 2"/>
          <p:cNvSpPr>
            <a:spLocks noGrp="1" noChangeArrowheads="1"/>
          </p:cNvSpPr>
          <p:nvPr>
            <p:ph type="sldNum" sz="quarter" idx="4"/>
          </p:nvPr>
        </p:nvSpPr>
        <p:spPr bwMode="auto">
          <a:xfrm>
            <a:off x="0" y="6172200"/>
            <a:ext cx="9144000" cy="32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Unicode MS" charset="0"/>
              </a:defRPr>
            </a:lvl1pPr>
          </a:lstStyle>
          <a:p>
            <a:r>
              <a:rPr lang="en-US"/>
              <a:t>Fig 5.99</a:t>
            </a:r>
          </a:p>
        </p:txBody>
      </p:sp>
      <p:sp>
        <p:nvSpPr>
          <p:cNvPr id="778243" name="Rectangle 3"/>
          <p:cNvSpPr>
            <a:spLocks noGrp="1" noChangeArrowheads="1"/>
          </p:cNvSpPr>
          <p:nvPr>
            <p:ph type="ftr" sz="quarter" idx="3"/>
          </p:nvPr>
        </p:nvSpPr>
        <p:spPr bwMode="auto">
          <a:xfrm>
            <a:off x="0" y="6537325"/>
            <a:ext cx="9144000" cy="320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Unicode MS" charset="0"/>
              </a:defRPr>
            </a:lvl1pPr>
          </a:lstStyle>
          <a:p>
            <a:r>
              <a:rPr lang="en-US"/>
              <a:t>From</a:t>
            </a:r>
            <a:r>
              <a:rPr lang="en-US" i="1"/>
              <a:t> Principles of Electronic Materials and Devices, Third Edition</a:t>
            </a:r>
            <a:r>
              <a:rPr lang="en-US"/>
              <a:t>, S.O. Kasap (© McGraw-Hill, 2005)</a:t>
            </a:r>
          </a:p>
        </p:txBody>
      </p:sp>
    </p:spTree>
  </p:cSld>
  <p:clrMap bg1="lt1" tx1="dk1" bg2="lt2" tx2="dk2" accent1="accent1" accent2="accent2" accent3="accent3" accent4="accent4" accent5="accent5" accent6="accent6" hlink="hlink" folHlink="folHlink"/>
  <p:sldLayoutIdLst>
    <p:sldLayoutId id="2147484971" r:id="rId1"/>
    <p:sldLayoutId id="2147484972" r:id="rId2"/>
    <p:sldLayoutId id="2147484973" r:id="rId3"/>
    <p:sldLayoutId id="2147484974" r:id="rId4"/>
    <p:sldLayoutId id="2147484975" r:id="rId5"/>
    <p:sldLayoutId id="2147484976" r:id="rId6"/>
    <p:sldLayoutId id="2147484977" r:id="rId7"/>
    <p:sldLayoutId id="2147484978" r:id="rId8"/>
    <p:sldLayoutId id="2147484979" r:id="rId9"/>
    <p:sldLayoutId id="2147484980" r:id="rId10"/>
    <p:sldLayoutId id="2147484981"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15.bin"/><Relationship Id="rId18" Type="http://schemas.openxmlformats.org/officeDocument/2006/relationships/image" Target="../media/image24.png"/><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1.png"/><Relationship Id="rId17"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image" Target="../media/image23.png"/><Relationship Id="rId1" Type="http://schemas.openxmlformats.org/officeDocument/2006/relationships/vmlDrawing" Target="../drawings/vmlDrawing8.vml"/><Relationship Id="rId6" Type="http://schemas.openxmlformats.org/officeDocument/2006/relationships/image" Target="../media/image18.png"/><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6.bin"/><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oleObject" Target="../embeddings/oleObject13.bin"/><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6.png"/><Relationship Id="rId5" Type="http://schemas.openxmlformats.org/officeDocument/2006/relationships/oleObject" Target="../embeddings/oleObject19.bin"/><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8.png"/><Relationship Id="rId5" Type="http://schemas.openxmlformats.org/officeDocument/2006/relationships/oleObject" Target="../embeddings/oleObject21.bin"/><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1.png"/><Relationship Id="rId11" Type="http://schemas.openxmlformats.org/officeDocument/2006/relationships/image" Target="../media/image34.emf"/><Relationship Id="rId5" Type="http://schemas.openxmlformats.org/officeDocument/2006/relationships/oleObject" Target="../embeddings/oleObject25.bin"/><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oleObject" Target="../embeddings/oleObject27.bin"/></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7.png"/><Relationship Id="rId5" Type="http://schemas.openxmlformats.org/officeDocument/2006/relationships/oleObject" Target="../embeddings/oleObject29.bin"/><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0.png"/><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oleObject" Target="../embeddings/oleObject34.bin"/></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png"/><Relationship Id="rId5" Type="http://schemas.openxmlformats.org/officeDocument/2006/relationships/oleObject" Target="../embeddings/oleObject37.bin"/><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oleObject" Target="../embeddings/oleObject39.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image" Target="../media/image53.png"/><Relationship Id="rId7" Type="http://schemas.openxmlformats.org/officeDocument/2006/relationships/image" Target="../media/image50.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41.bin"/><Relationship Id="rId11" Type="http://schemas.openxmlformats.org/officeDocument/2006/relationships/image" Target="../media/image52.wmf"/><Relationship Id="rId5" Type="http://schemas.openxmlformats.org/officeDocument/2006/relationships/image" Target="../media/image49.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51.wmf"/></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6.png"/><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oleObject" Target="../embeddings/oleObject47.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9.bin"/><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0.emf"/><Relationship Id="rId5" Type="http://schemas.openxmlformats.org/officeDocument/2006/relationships/oleObject" Target="../embeddings/oleObject50.bin"/><Relationship Id="rId4" Type="http://schemas.openxmlformats.org/officeDocument/2006/relationships/image" Target="../media/image59.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65.emf"/><Relationship Id="rId3" Type="http://schemas.openxmlformats.org/officeDocument/2006/relationships/notesSlide" Target="../notesSlides/notesSlide1.xml"/><Relationship Id="rId7" Type="http://schemas.openxmlformats.org/officeDocument/2006/relationships/image" Target="../media/image62.emf"/><Relationship Id="rId12" Type="http://schemas.openxmlformats.org/officeDocument/2006/relationships/oleObject" Target="../embeddings/oleObject55.bin"/><Relationship Id="rId17" Type="http://schemas.openxmlformats.org/officeDocument/2006/relationships/image" Target="../media/image67.emf"/><Relationship Id="rId2" Type="http://schemas.openxmlformats.org/officeDocument/2006/relationships/slideLayout" Target="../slideLayouts/slideLayout12.xml"/><Relationship Id="rId16" Type="http://schemas.openxmlformats.org/officeDocument/2006/relationships/oleObject" Target="../embeddings/oleObject57.bin"/><Relationship Id="rId1" Type="http://schemas.openxmlformats.org/officeDocument/2006/relationships/vmlDrawing" Target="../drawings/vmlDrawing19.vml"/><Relationship Id="rId6" Type="http://schemas.openxmlformats.org/officeDocument/2006/relationships/oleObject" Target="../embeddings/oleObject52.bin"/><Relationship Id="rId11" Type="http://schemas.openxmlformats.org/officeDocument/2006/relationships/image" Target="../media/image64.emf"/><Relationship Id="rId5" Type="http://schemas.openxmlformats.org/officeDocument/2006/relationships/image" Target="../media/image61.emf"/><Relationship Id="rId15" Type="http://schemas.openxmlformats.org/officeDocument/2006/relationships/image" Target="../media/image66.e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63.emf"/><Relationship Id="rId14" Type="http://schemas.openxmlformats.org/officeDocument/2006/relationships/oleObject" Target="../embeddings/oleObject56.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72.emf"/><Relationship Id="rId18" Type="http://schemas.openxmlformats.org/officeDocument/2006/relationships/oleObject" Target="WANG159:Documents:Projects:Drift_Diffusion_intro.docx!OLE_LINK11" TargetMode="External"/><Relationship Id="rId3" Type="http://schemas.openxmlformats.org/officeDocument/2006/relationships/notesSlide" Target="../notesSlides/notesSlide2.xml"/><Relationship Id="rId21" Type="http://schemas.openxmlformats.org/officeDocument/2006/relationships/image" Target="../media/image76.png"/><Relationship Id="rId7" Type="http://schemas.openxmlformats.org/officeDocument/2006/relationships/image" Target="../media/image69.emf"/><Relationship Id="rId12" Type="http://schemas.openxmlformats.org/officeDocument/2006/relationships/oleObject" Target="../embeddings/oleObject62.bin"/><Relationship Id="rId17" Type="http://schemas.openxmlformats.org/officeDocument/2006/relationships/image" Target="../media/image74.png"/><Relationship Id="rId2" Type="http://schemas.openxmlformats.org/officeDocument/2006/relationships/slideLayout" Target="../slideLayouts/slideLayout12.xml"/><Relationship Id="rId16" Type="http://schemas.openxmlformats.org/officeDocument/2006/relationships/oleObject" Target="WANG159:Documents:Projects:Drift_Diffusion_intro.docx!OLE_LINK10" TargetMode="External"/><Relationship Id="rId20" Type="http://schemas.openxmlformats.org/officeDocument/2006/relationships/oleObject" Target="WANG159:Documents:Projects:Drift_Diffusion_intro.docx!OLE_LINK12" TargetMode="External"/><Relationship Id="rId1" Type="http://schemas.openxmlformats.org/officeDocument/2006/relationships/vmlDrawing" Target="../drawings/vmlDrawing20.vml"/><Relationship Id="rId6" Type="http://schemas.openxmlformats.org/officeDocument/2006/relationships/oleObject" Target="../embeddings/oleObject59.bin"/><Relationship Id="rId11" Type="http://schemas.openxmlformats.org/officeDocument/2006/relationships/image" Target="../media/image71.emf"/><Relationship Id="rId24" Type="http://schemas.openxmlformats.org/officeDocument/2006/relationships/image" Target="../media/image78.emf"/><Relationship Id="rId5" Type="http://schemas.openxmlformats.org/officeDocument/2006/relationships/image" Target="../media/image68.emf"/><Relationship Id="rId15" Type="http://schemas.openxmlformats.org/officeDocument/2006/relationships/image" Target="../media/image73.emf"/><Relationship Id="rId23" Type="http://schemas.openxmlformats.org/officeDocument/2006/relationships/image" Target="../media/image77.png"/><Relationship Id="rId10" Type="http://schemas.openxmlformats.org/officeDocument/2006/relationships/oleObject" Target="../embeddings/oleObject61.bin"/><Relationship Id="rId19" Type="http://schemas.openxmlformats.org/officeDocument/2006/relationships/image" Target="../media/image75.png"/><Relationship Id="rId4" Type="http://schemas.openxmlformats.org/officeDocument/2006/relationships/oleObject" Target="../embeddings/oleObject58.bin"/><Relationship Id="rId9" Type="http://schemas.openxmlformats.org/officeDocument/2006/relationships/image" Target="../media/image70.emf"/><Relationship Id="rId14" Type="http://schemas.openxmlformats.org/officeDocument/2006/relationships/oleObject" Target="../embeddings/oleObject63.bin"/><Relationship Id="rId22" Type="http://schemas.openxmlformats.org/officeDocument/2006/relationships/oleObject" Target="WANG159:Documents:Projects:Drift_Diffusion_intro.docx!OLE_LINK13" TargetMode="Externa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83.emf"/><Relationship Id="rId18" Type="http://schemas.openxmlformats.org/officeDocument/2006/relationships/oleObject" Target="../embeddings/oleObject69.bin"/><Relationship Id="rId26" Type="http://schemas.openxmlformats.org/officeDocument/2006/relationships/oleObject" Target="../embeddings/oleObject73.bin"/><Relationship Id="rId3" Type="http://schemas.openxmlformats.org/officeDocument/2006/relationships/notesSlide" Target="../notesSlides/notesSlide3.xml"/><Relationship Id="rId21" Type="http://schemas.openxmlformats.org/officeDocument/2006/relationships/image" Target="../media/image87.emf"/><Relationship Id="rId7" Type="http://schemas.openxmlformats.org/officeDocument/2006/relationships/image" Target="../media/image80.png"/><Relationship Id="rId12" Type="http://schemas.openxmlformats.org/officeDocument/2006/relationships/oleObject" Target="../embeddings/oleObject66.bin"/><Relationship Id="rId17" Type="http://schemas.openxmlformats.org/officeDocument/2006/relationships/image" Target="../media/image85.emf"/><Relationship Id="rId25" Type="http://schemas.openxmlformats.org/officeDocument/2006/relationships/image" Target="../media/image89.emf"/><Relationship Id="rId2" Type="http://schemas.openxmlformats.org/officeDocument/2006/relationships/slideLayout" Target="../slideLayouts/slideLayout12.xml"/><Relationship Id="rId16" Type="http://schemas.openxmlformats.org/officeDocument/2006/relationships/oleObject" Target="../embeddings/oleObject68.bin"/><Relationship Id="rId20" Type="http://schemas.openxmlformats.org/officeDocument/2006/relationships/oleObject" Target="../embeddings/oleObject70.bin"/><Relationship Id="rId29" Type="http://schemas.openxmlformats.org/officeDocument/2006/relationships/image" Target="../media/image66.emf"/><Relationship Id="rId1" Type="http://schemas.openxmlformats.org/officeDocument/2006/relationships/vmlDrawing" Target="../drawings/vmlDrawing21.vml"/><Relationship Id="rId6" Type="http://schemas.openxmlformats.org/officeDocument/2006/relationships/oleObject" Target="WANG159:Documents:Projects:Drift_Diffusion_intro.docx!OLE_LINK15" TargetMode="External"/><Relationship Id="rId11" Type="http://schemas.openxmlformats.org/officeDocument/2006/relationships/image" Target="../media/image82.emf"/><Relationship Id="rId24" Type="http://schemas.openxmlformats.org/officeDocument/2006/relationships/oleObject" Target="../embeddings/oleObject72.bin"/><Relationship Id="rId5" Type="http://schemas.openxmlformats.org/officeDocument/2006/relationships/image" Target="../media/image79.png"/><Relationship Id="rId15" Type="http://schemas.openxmlformats.org/officeDocument/2006/relationships/image" Target="../media/image84.emf"/><Relationship Id="rId23" Type="http://schemas.openxmlformats.org/officeDocument/2006/relationships/image" Target="../media/image88.emf"/><Relationship Id="rId28" Type="http://schemas.openxmlformats.org/officeDocument/2006/relationships/oleObject" Target="../embeddings/oleObject56.bin"/><Relationship Id="rId10" Type="http://schemas.openxmlformats.org/officeDocument/2006/relationships/oleObject" Target="../embeddings/oleObject65.bin"/><Relationship Id="rId19" Type="http://schemas.openxmlformats.org/officeDocument/2006/relationships/image" Target="../media/image86.emf"/><Relationship Id="rId4" Type="http://schemas.openxmlformats.org/officeDocument/2006/relationships/oleObject" Target="WANG159:Documents:Projects:Drift_Diffusion_intro.docx!OLE_LINK14" TargetMode="External"/><Relationship Id="rId9" Type="http://schemas.openxmlformats.org/officeDocument/2006/relationships/image" Target="../media/image81.emf"/><Relationship Id="rId14" Type="http://schemas.openxmlformats.org/officeDocument/2006/relationships/oleObject" Target="../embeddings/oleObject67.bin"/><Relationship Id="rId22" Type="http://schemas.openxmlformats.org/officeDocument/2006/relationships/oleObject" Target="../embeddings/oleObject71.bin"/><Relationship Id="rId27" Type="http://schemas.openxmlformats.org/officeDocument/2006/relationships/image" Target="../media/image90.emf"/></Relationships>
</file>

<file path=ppt/slides/_rels/slide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oleObject" Target="../embeddings/oleObject2.bin"/><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image" Target="../media/image97.gi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gi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101.gi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gi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14.wmf"/><Relationship Id="rId3" Type="http://schemas.openxmlformats.org/officeDocument/2006/relationships/image" Target="../media/image116.png"/><Relationship Id="rId7" Type="http://schemas.openxmlformats.org/officeDocument/2006/relationships/image" Target="../media/image111.wmf"/><Relationship Id="rId12"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75.bin"/><Relationship Id="rId11" Type="http://schemas.openxmlformats.org/officeDocument/2006/relationships/image" Target="../media/image113.wmf"/><Relationship Id="rId5" Type="http://schemas.openxmlformats.org/officeDocument/2006/relationships/image" Target="../media/image110.wmf"/><Relationship Id="rId15" Type="http://schemas.openxmlformats.org/officeDocument/2006/relationships/image" Target="../media/image115.w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112.wmf"/><Relationship Id="rId14" Type="http://schemas.openxmlformats.org/officeDocument/2006/relationships/oleObject" Target="../embeddings/oleObject79.bin"/></Relationships>
</file>

<file path=ppt/slides/_rels/slide43.x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118.wmf"/><Relationship Id="rId4" Type="http://schemas.openxmlformats.org/officeDocument/2006/relationships/oleObject" Target="../embeddings/oleObject80.bin"/></Relationships>
</file>

<file path=ppt/slides/_rels/slide45.xml.rels><?xml version="1.0" encoding="UTF-8" standalone="yes"?>
<Relationships xmlns="http://schemas.openxmlformats.org/package/2006/relationships"><Relationship Id="rId3" Type="http://schemas.openxmlformats.org/officeDocument/2006/relationships/image" Target="../media/image122.wmf"/><Relationship Id="rId7" Type="http://schemas.openxmlformats.org/officeDocument/2006/relationships/image" Target="../media/image121.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82.bin"/><Relationship Id="rId5" Type="http://schemas.openxmlformats.org/officeDocument/2006/relationships/image" Target="../media/image120.wmf"/><Relationship Id="rId4" Type="http://schemas.openxmlformats.org/officeDocument/2006/relationships/oleObject" Target="../embeddings/oleObject81.bin"/></Relationships>
</file>

<file path=ppt/slides/_rels/slide46.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image" Target="../media/image124.wmf"/><Relationship Id="rId5" Type="http://schemas.openxmlformats.org/officeDocument/2006/relationships/oleObject" Target="../embeddings/oleObject84.bin"/><Relationship Id="rId4" Type="http://schemas.openxmlformats.org/officeDocument/2006/relationships/image" Target="../media/image123.wmf"/></Relationships>
</file>

<file path=ppt/slides/_rels/slide4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126.wmf"/><Relationship Id="rId4" Type="http://schemas.openxmlformats.org/officeDocument/2006/relationships/oleObject" Target="../embeddings/oleObject86.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132.wmf"/><Relationship Id="rId3" Type="http://schemas.openxmlformats.org/officeDocument/2006/relationships/image" Target="../media/image134.wmf"/><Relationship Id="rId7" Type="http://schemas.openxmlformats.org/officeDocument/2006/relationships/image" Target="../media/image129.wmf"/><Relationship Id="rId12" Type="http://schemas.openxmlformats.org/officeDocument/2006/relationships/oleObject" Target="../embeddings/oleObject91.bin"/><Relationship Id="rId2" Type="http://schemas.openxmlformats.org/officeDocument/2006/relationships/slideLayout" Target="../slideLayouts/slideLayout7.xml"/><Relationship Id="rId16" Type="http://schemas.openxmlformats.org/officeDocument/2006/relationships/image" Target="../media/image135.png"/><Relationship Id="rId1" Type="http://schemas.openxmlformats.org/officeDocument/2006/relationships/vmlDrawing" Target="../drawings/vmlDrawing27.vml"/><Relationship Id="rId6" Type="http://schemas.openxmlformats.org/officeDocument/2006/relationships/oleObject" Target="../embeddings/oleObject88.bin"/><Relationship Id="rId11" Type="http://schemas.openxmlformats.org/officeDocument/2006/relationships/image" Target="../media/image131.wmf"/><Relationship Id="rId5" Type="http://schemas.openxmlformats.org/officeDocument/2006/relationships/image" Target="../media/image128.wmf"/><Relationship Id="rId15" Type="http://schemas.openxmlformats.org/officeDocument/2006/relationships/image" Target="../media/image133.wmf"/><Relationship Id="rId10" Type="http://schemas.openxmlformats.org/officeDocument/2006/relationships/oleObject" Target="../embeddings/oleObject90.bin"/><Relationship Id="rId4" Type="http://schemas.openxmlformats.org/officeDocument/2006/relationships/oleObject" Target="../embeddings/oleObject87.bin"/><Relationship Id="rId9" Type="http://schemas.openxmlformats.org/officeDocument/2006/relationships/image" Target="../media/image130.wmf"/><Relationship Id="rId14" Type="http://schemas.openxmlformats.org/officeDocument/2006/relationships/oleObject" Target="../embeddings/oleObject92.bin"/></Relationships>
</file>

<file path=ppt/slides/_rels/slide49.x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37.wmf"/><Relationship Id="rId5" Type="http://schemas.openxmlformats.org/officeDocument/2006/relationships/oleObject" Target="../embeddings/oleObject93.bin"/><Relationship Id="rId4" Type="http://schemas.openxmlformats.org/officeDocument/2006/relationships/image" Target="../media/image139.png"/></Relationships>
</file>

<file path=ppt/slides/_rels/slide51.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7.xml"/><Relationship Id="rId5" Type="http://schemas.openxmlformats.org/officeDocument/2006/relationships/image" Target="../media/image144.emf"/><Relationship Id="rId4" Type="http://schemas.openxmlformats.org/officeDocument/2006/relationships/image" Target="../media/image143.emf"/></Relationships>
</file>

<file path=ppt/slides/_rels/slide52.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gi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image" Target="../media/image147.gi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comments" Target="../comments/comment1.xml"/><Relationship Id="rId5" Type="http://schemas.openxmlformats.org/officeDocument/2006/relationships/image" Target="../media/image9.emf"/><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0.png"/><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3.png"/><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Transport, Continuity Equations and Simulation</a:t>
            </a:r>
            <a:br>
              <a:rPr lang="en-US" dirty="0"/>
            </a:br>
            <a:endParaRPr lang="en-US" dirty="0"/>
          </a:p>
        </p:txBody>
      </p:sp>
      <p:sp>
        <p:nvSpPr>
          <p:cNvPr id="3" name="Subtitle 2"/>
          <p:cNvSpPr>
            <a:spLocks noGrp="1"/>
          </p:cNvSpPr>
          <p:nvPr>
            <p:ph type="subTitle" idx="1"/>
          </p:nvPr>
        </p:nvSpPr>
        <p:spPr/>
        <p:txBody>
          <a:bodyPr/>
          <a:lstStyle/>
          <a:p>
            <a:r>
              <a:rPr lang="en-US" dirty="0"/>
              <a:t>Diffusion, Drift and FD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13770"/>
            <a:ext cx="5435600" cy="1421647"/>
          </a:xfrm>
        </p:spPr>
        <p:txBody>
          <a:bodyPr/>
          <a:lstStyle/>
          <a:p>
            <a:pPr algn="l"/>
            <a:r>
              <a:rPr lang="en-US" sz="2800" dirty="0">
                <a:latin typeface="Calibri" charset="0"/>
              </a:rPr>
              <a:t>Derivation of Continuity Equation</a:t>
            </a:r>
            <a:br>
              <a:rPr lang="en-US" sz="2800" dirty="0">
                <a:latin typeface="Calibri" charset="0"/>
              </a:rPr>
            </a:br>
            <a:r>
              <a:rPr lang="en-US" sz="2800" dirty="0">
                <a:latin typeface="Calibri" charset="0"/>
              </a:rPr>
              <a:t>-- accounting equation (conservation of mass </a:t>
            </a:r>
          </a:p>
        </p:txBody>
      </p:sp>
      <p:sp>
        <p:nvSpPr>
          <p:cNvPr id="335875" name="Rectangle 3"/>
          <p:cNvSpPr>
            <a:spLocks noGrp="1" noChangeArrowheads="1"/>
          </p:cNvSpPr>
          <p:nvPr>
            <p:ph type="body" idx="1"/>
          </p:nvPr>
        </p:nvSpPr>
        <p:spPr>
          <a:xfrm>
            <a:off x="1720446" y="1535418"/>
            <a:ext cx="3920067" cy="846668"/>
          </a:xfrm>
        </p:spPr>
        <p:txBody>
          <a:bodyPr/>
          <a:lstStyle/>
          <a:p>
            <a:pPr>
              <a:buFont typeface="Arial" pitchFamily="34" charset="0"/>
              <a:buChar char="•"/>
              <a:defRPr/>
            </a:pPr>
            <a:r>
              <a:rPr lang="en-US" sz="1800" dirty="0">
                <a:latin typeface="+mj-lt"/>
                <a:ea typeface="+mn-ea"/>
              </a:rPr>
              <a:t>Consider carrier-flux into/out-of an infinitesimal volume:</a:t>
            </a:r>
          </a:p>
        </p:txBody>
      </p:sp>
      <p:graphicFrame>
        <p:nvGraphicFramePr>
          <p:cNvPr id="5136" name="Object 16"/>
          <p:cNvGraphicFramePr>
            <a:graphicFrameLocks noChangeAspect="1"/>
          </p:cNvGraphicFramePr>
          <p:nvPr>
            <p:extLst>
              <p:ext uri="{D42A27DB-BD31-4B8C-83A1-F6EECF244321}">
                <p14:modId xmlns:p14="http://schemas.microsoft.com/office/powerpoint/2010/main" val="898511593"/>
              </p:ext>
            </p:extLst>
          </p:nvPr>
        </p:nvGraphicFramePr>
        <p:xfrm>
          <a:off x="753534" y="5139216"/>
          <a:ext cx="7264400" cy="1090613"/>
        </p:xfrm>
        <a:graphic>
          <a:graphicData uri="http://schemas.openxmlformats.org/presentationml/2006/ole">
            <mc:AlternateContent xmlns:mc="http://schemas.openxmlformats.org/markup-compatibility/2006">
              <mc:Choice xmlns:v="urn:schemas-microsoft-com:vml" Requires="v">
                <p:oleObj spid="_x0000_s1599515" name="Equation" r:id="rId3" imgW="2984500" imgH="431800" progId="Equation.3">
                  <p:embed/>
                </p:oleObj>
              </mc:Choice>
              <mc:Fallback>
                <p:oleObj name="Equation" r:id="rId3" imgW="2984500" imgH="431800" progId="Equation.3">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34" y="5139216"/>
                        <a:ext cx="7264400" cy="1090613"/>
                      </a:xfrm>
                      <a:prstGeom prst="rect">
                        <a:avLst/>
                      </a:prstGeom>
                      <a:noFill/>
                    </p:spPr>
                  </p:pic>
                </p:oleObj>
              </mc:Fallback>
            </mc:AlternateContent>
          </a:graphicData>
        </a:graphic>
      </p:graphicFrame>
      <p:sp>
        <p:nvSpPr>
          <p:cNvPr id="44" name="TextBox 43"/>
          <p:cNvSpPr txBox="1"/>
          <p:nvPr/>
        </p:nvSpPr>
        <p:spPr>
          <a:xfrm>
            <a:off x="5808133" y="508535"/>
            <a:ext cx="3048770" cy="4658199"/>
          </a:xfrm>
          <a:prstGeom prst="rect">
            <a:avLst/>
          </a:prstGeom>
          <a:noFill/>
        </p:spPr>
        <p:txBody>
          <a:bodyPr wrap="square" rtlCol="0">
            <a:spAutoFit/>
          </a:bodyPr>
          <a:lstStyle/>
          <a:p>
            <a:pPr marL="285750" indent="-285750">
              <a:lnSpc>
                <a:spcPct val="110000"/>
              </a:lnSpc>
              <a:buFont typeface="Arial"/>
              <a:buChar char="•"/>
            </a:pPr>
            <a:r>
              <a:rPr lang="en-US" sz="1800" dirty="0"/>
              <a:t>To solve for the time dependent n and p we need a differential equation that links flow to recombination and generation. </a:t>
            </a:r>
          </a:p>
          <a:p>
            <a:pPr marL="285750" indent="-285750">
              <a:lnSpc>
                <a:spcPct val="110000"/>
              </a:lnSpc>
              <a:buFont typeface="Arial"/>
              <a:buChar char="•"/>
            </a:pPr>
            <a:endParaRPr lang="en-US" sz="1800" dirty="0"/>
          </a:p>
          <a:p>
            <a:pPr marL="285750" indent="-285750">
              <a:lnSpc>
                <a:spcPct val="110000"/>
              </a:lnSpc>
              <a:buFont typeface="Arial"/>
              <a:buChar char="•"/>
            </a:pPr>
            <a:r>
              <a:rPr lang="en-US" sz="1800" dirty="0"/>
              <a:t>Full equation – derived a partial differential equation</a:t>
            </a:r>
          </a:p>
          <a:p>
            <a:pPr marL="800100" lvl="1" indent="-342900">
              <a:lnSpc>
                <a:spcPct val="110000"/>
              </a:lnSpc>
              <a:buFont typeface="Arial"/>
              <a:buChar char="•"/>
            </a:pPr>
            <a:r>
              <a:rPr lang="en-US" sz="1800" dirty="0"/>
              <a:t>Divergence of the current flow must equal the net R/G</a:t>
            </a:r>
            <a:endParaRPr lang="en-CA" sz="1800" dirty="0"/>
          </a:p>
          <a:p>
            <a:pPr marL="800100" lvl="1" indent="-342900">
              <a:lnSpc>
                <a:spcPct val="110000"/>
              </a:lnSpc>
              <a:buFont typeface="Arial"/>
              <a:buChar char="•"/>
            </a:pPr>
            <a:r>
              <a:rPr lang="en-US" sz="1800" dirty="0"/>
              <a:t>Use simple life time for R/G from </a:t>
            </a:r>
            <a:r>
              <a:rPr lang="en-CA" sz="1800" dirty="0"/>
              <a:t>equilibrium value.</a:t>
            </a:r>
          </a:p>
          <a:p>
            <a:pPr marL="285750" indent="-285750">
              <a:lnSpc>
                <a:spcPct val="110000"/>
              </a:lnSpc>
              <a:buFont typeface="Arial"/>
              <a:buChar char="•"/>
            </a:pPr>
            <a:endParaRPr lang="en-US" sz="1800" dirty="0"/>
          </a:p>
        </p:txBody>
      </p:sp>
      <p:pic>
        <p:nvPicPr>
          <p:cNvPr id="45" name="Picture 11"/>
          <p:cNvPicPr>
            <a:picLocks noChangeAspect="1" noChangeArrowheads="1"/>
          </p:cNvPicPr>
          <p:nvPr/>
        </p:nvPicPr>
        <p:blipFill>
          <a:blip r:embed="rId5"/>
          <a:srcRect/>
          <a:stretch>
            <a:fillRect/>
          </a:stretch>
        </p:blipFill>
        <p:spPr bwMode="auto">
          <a:xfrm>
            <a:off x="999790" y="2138988"/>
            <a:ext cx="3779259" cy="2578100"/>
          </a:xfrm>
          <a:prstGeom prst="rect">
            <a:avLst/>
          </a:prstGeom>
          <a:noFill/>
          <a:ln w="9525">
            <a:noFill/>
            <a:miter lim="800000"/>
            <a:headEnd/>
            <a:tailEnd/>
          </a:ln>
          <a:effectLst/>
        </p:spPr>
      </p:pic>
    </p:spTree>
    <p:extLst>
      <p:ext uri="{BB962C8B-B14F-4D97-AF65-F5344CB8AC3E}">
        <p14:creationId xmlns:p14="http://schemas.microsoft.com/office/powerpoint/2010/main" val="2525275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2"/>
          <p:cNvGraphicFramePr>
            <a:graphicFrameLocks noChangeAspect="1"/>
          </p:cNvGraphicFramePr>
          <p:nvPr>
            <p:extLst>
              <p:ext uri="{D42A27DB-BD31-4B8C-83A1-F6EECF244321}">
                <p14:modId xmlns:p14="http://schemas.microsoft.com/office/powerpoint/2010/main" val="3973071692"/>
              </p:ext>
            </p:extLst>
          </p:nvPr>
        </p:nvGraphicFramePr>
        <p:xfrm>
          <a:off x="5006976" y="482600"/>
          <a:ext cx="4006850" cy="950913"/>
        </p:xfrm>
        <a:graphic>
          <a:graphicData uri="http://schemas.openxmlformats.org/presentationml/2006/ole">
            <mc:AlternateContent xmlns:mc="http://schemas.openxmlformats.org/markup-compatibility/2006">
              <mc:Choice xmlns:v="urn:schemas-microsoft-com:vml" Requires="v">
                <p:oleObj spid="_x0000_s1600686" name="Equation" r:id="rId3" imgW="1587500" imgH="444500" progId="Equation.3">
                  <p:embed/>
                </p:oleObj>
              </mc:Choice>
              <mc:Fallback>
                <p:oleObj name="Equation" r:id="rId3" imgW="1587500" imgH="444500" progId="Equation.3">
                  <p:embed/>
                  <p:pic>
                    <p:nvPicPr>
                      <p:cNvPr id="0"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976" y="482600"/>
                        <a:ext cx="4006850"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814742777"/>
              </p:ext>
            </p:extLst>
          </p:nvPr>
        </p:nvGraphicFramePr>
        <p:xfrm>
          <a:off x="3219450" y="2909888"/>
          <a:ext cx="4164013" cy="960437"/>
        </p:xfrm>
        <a:graphic>
          <a:graphicData uri="http://schemas.openxmlformats.org/presentationml/2006/ole">
            <mc:AlternateContent xmlns:mc="http://schemas.openxmlformats.org/markup-compatibility/2006">
              <mc:Choice xmlns:v="urn:schemas-microsoft-com:vml" Requires="v">
                <p:oleObj spid="_x0000_s1600687" name="Equation" r:id="rId5" imgW="1651000" imgH="444500" progId="Equation.3">
                  <p:embed/>
                </p:oleObj>
              </mc:Choice>
              <mc:Fallback>
                <p:oleObj name="Equation" r:id="rId5" imgW="1651000" imgH="444500" progId="Equation.3">
                  <p:embed/>
                  <p:pic>
                    <p:nvPicPr>
                      <p:cNvPr id="0" name="Picture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9450" y="2909888"/>
                        <a:ext cx="4164013" cy="96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10"/>
          <p:cNvGrpSpPr>
            <a:grpSpLocks/>
          </p:cNvGrpSpPr>
          <p:nvPr/>
        </p:nvGrpSpPr>
        <p:grpSpPr bwMode="auto">
          <a:xfrm>
            <a:off x="931862" y="1896542"/>
            <a:ext cx="6527271" cy="2057400"/>
            <a:chOff x="178443" y="2876550"/>
            <a:chExt cx="6527157" cy="2057400"/>
          </a:xfrm>
        </p:grpSpPr>
        <p:sp>
          <p:nvSpPr>
            <p:cNvPr id="12" name="Text Box 6"/>
            <p:cNvSpPr txBox="1">
              <a:spLocks noChangeArrowheads="1"/>
            </p:cNvSpPr>
            <p:nvPr/>
          </p:nvSpPr>
          <p:spPr bwMode="auto">
            <a:xfrm>
              <a:off x="178443" y="3341688"/>
              <a:ext cx="1531910" cy="830262"/>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p>
              <a:pPr>
                <a:defRPr/>
              </a:pPr>
              <a:r>
                <a:rPr lang="en-US" sz="2400" b="1" dirty="0">
                  <a:latin typeface="+mj-lt"/>
                  <a:ea typeface="+mn-ea"/>
                </a:rPr>
                <a:t>Continuity</a:t>
              </a:r>
            </a:p>
            <a:p>
              <a:pPr>
                <a:defRPr/>
              </a:pPr>
              <a:r>
                <a:rPr lang="en-US" sz="2400" b="1" dirty="0">
                  <a:latin typeface="+mj-lt"/>
                  <a:ea typeface="+mn-ea"/>
                </a:rPr>
                <a:t>Equations:</a:t>
              </a:r>
            </a:p>
          </p:txBody>
        </p:sp>
        <p:sp>
          <p:nvSpPr>
            <p:cNvPr id="13" name="Rectangle 12"/>
            <p:cNvSpPr/>
            <p:nvPr/>
          </p:nvSpPr>
          <p:spPr>
            <a:xfrm>
              <a:off x="2362276" y="2876550"/>
              <a:ext cx="4343324" cy="2057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endParaRPr>
            </a:p>
          </p:txBody>
        </p:sp>
      </p:grpSp>
      <p:graphicFrame>
        <p:nvGraphicFramePr>
          <p:cNvPr id="6151" name="Object 4"/>
          <p:cNvGraphicFramePr>
            <a:graphicFrameLocks noChangeAspect="1"/>
          </p:cNvGraphicFramePr>
          <p:nvPr>
            <p:extLst>
              <p:ext uri="{D42A27DB-BD31-4B8C-83A1-F6EECF244321}">
                <p14:modId xmlns:p14="http://schemas.microsoft.com/office/powerpoint/2010/main" val="798525944"/>
              </p:ext>
            </p:extLst>
          </p:nvPr>
        </p:nvGraphicFramePr>
        <p:xfrm>
          <a:off x="270932" y="534988"/>
          <a:ext cx="4776788" cy="822325"/>
        </p:xfrm>
        <a:graphic>
          <a:graphicData uri="http://schemas.openxmlformats.org/presentationml/2006/ole">
            <mc:AlternateContent xmlns:mc="http://schemas.openxmlformats.org/markup-compatibility/2006">
              <mc:Choice xmlns:v="urn:schemas-microsoft-com:vml" Requires="v">
                <p:oleObj spid="_x0000_s1600688" name="Equation" r:id="rId7" imgW="1892300" imgH="381000" progId="Equation.3">
                  <p:embed/>
                </p:oleObj>
              </mc:Choice>
              <mc:Fallback>
                <p:oleObj name="Equation" r:id="rId7" imgW="1892300" imgH="381000" progId="Equation.3">
                  <p:embed/>
                  <p:pic>
                    <p:nvPicPr>
                      <p:cNvPr id="0" name="Picture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932" y="534988"/>
                        <a:ext cx="4776788"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93255157"/>
              </p:ext>
            </p:extLst>
          </p:nvPr>
        </p:nvGraphicFramePr>
        <p:xfrm>
          <a:off x="3187700" y="2009775"/>
          <a:ext cx="3937000" cy="844550"/>
        </p:xfrm>
        <a:graphic>
          <a:graphicData uri="http://schemas.openxmlformats.org/presentationml/2006/ole">
            <mc:AlternateContent xmlns:mc="http://schemas.openxmlformats.org/markup-compatibility/2006">
              <mc:Choice xmlns:v="urn:schemas-microsoft-com:vml" Requires="v">
                <p:oleObj spid="_x0000_s1600689" name="Equation" r:id="rId9" imgW="1562100" imgH="393700" progId="Equation.3">
                  <p:embed/>
                </p:oleObj>
              </mc:Choice>
              <mc:Fallback>
                <p:oleObj name="Equation" r:id="rId9" imgW="1562100" imgH="393700" progId="Equation.3">
                  <p:embed/>
                  <p:pic>
                    <p:nvPicPr>
                      <p:cNvPr id="0" name="Picture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7700" y="2009775"/>
                        <a:ext cx="3937000"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784825161"/>
              </p:ext>
            </p:extLst>
          </p:nvPr>
        </p:nvGraphicFramePr>
        <p:xfrm>
          <a:off x="2003425" y="4817533"/>
          <a:ext cx="2825750" cy="768350"/>
        </p:xfrm>
        <a:graphic>
          <a:graphicData uri="http://schemas.openxmlformats.org/presentationml/2006/ole">
            <mc:AlternateContent xmlns:mc="http://schemas.openxmlformats.org/markup-compatibility/2006">
              <mc:Choice xmlns:v="urn:schemas-microsoft-com:vml" Requires="v">
                <p:oleObj spid="_x0000_s1600690" name="Equation" r:id="rId11" imgW="1308100" imgH="355600" progId="Equation.3">
                  <p:embed/>
                </p:oleObj>
              </mc:Choice>
              <mc:Fallback>
                <p:oleObj name="Equation" r:id="rId11" imgW="1308100" imgH="355600" progId="Equation.3">
                  <p:embed/>
                  <p:pic>
                    <p:nvPicPr>
                      <p:cNvPr id="0" name="Picture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3425" y="4817533"/>
                        <a:ext cx="2825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92937790"/>
              </p:ext>
            </p:extLst>
          </p:nvPr>
        </p:nvGraphicFramePr>
        <p:xfrm>
          <a:off x="5116513" y="4842933"/>
          <a:ext cx="2963862" cy="768350"/>
        </p:xfrm>
        <a:graphic>
          <a:graphicData uri="http://schemas.openxmlformats.org/presentationml/2006/ole">
            <mc:AlternateContent xmlns:mc="http://schemas.openxmlformats.org/markup-compatibility/2006">
              <mc:Choice xmlns:v="urn:schemas-microsoft-com:vml" Requires="v">
                <p:oleObj spid="_x0000_s1600691" name="Equation" r:id="rId13" imgW="1371600" imgH="355600" progId="Equation.3">
                  <p:embed/>
                </p:oleObj>
              </mc:Choice>
              <mc:Fallback>
                <p:oleObj name="Equation" r:id="rId13" imgW="1371600" imgH="355600" progId="Equation.3">
                  <p:embed/>
                  <p:pic>
                    <p:nvPicPr>
                      <p:cNvPr id="0" name="Picture 6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16513" y="4842933"/>
                        <a:ext cx="2963862"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1092199" y="4975224"/>
            <a:ext cx="787746" cy="461665"/>
          </a:xfrm>
          <a:prstGeom prst="rect">
            <a:avLst/>
          </a:prstGeom>
          <a:noFill/>
        </p:spPr>
        <p:txBody>
          <a:bodyPr wrap="none" rtlCol="0">
            <a:spAutoFit/>
          </a:bodyPr>
          <a:lstStyle/>
          <a:p>
            <a:r>
              <a:rPr lang="en-US" dirty="0"/>
              <a:t>With</a:t>
            </a:r>
          </a:p>
        </p:txBody>
      </p:sp>
      <p:graphicFrame>
        <p:nvGraphicFramePr>
          <p:cNvPr id="17" name="Object 5"/>
          <p:cNvGraphicFramePr>
            <a:graphicFrameLocks noChangeAspect="1"/>
          </p:cNvGraphicFramePr>
          <p:nvPr>
            <p:extLst>
              <p:ext uri="{D42A27DB-BD31-4B8C-83A1-F6EECF244321}">
                <p14:modId xmlns:p14="http://schemas.microsoft.com/office/powerpoint/2010/main" val="1521168250"/>
              </p:ext>
            </p:extLst>
          </p:nvPr>
        </p:nvGraphicFramePr>
        <p:xfrm>
          <a:off x="2590800" y="6021388"/>
          <a:ext cx="2081213" cy="441325"/>
        </p:xfrm>
        <a:graphic>
          <a:graphicData uri="http://schemas.openxmlformats.org/presentationml/2006/ole">
            <mc:AlternateContent xmlns:mc="http://schemas.openxmlformats.org/markup-compatibility/2006">
              <mc:Choice xmlns:v="urn:schemas-microsoft-com:vml" Requires="v">
                <p:oleObj spid="_x0000_s1600692" name="Equation" r:id="rId15" imgW="965200" imgH="203200" progId="Equation.3">
                  <p:embed/>
                </p:oleObj>
              </mc:Choice>
              <mc:Fallback>
                <p:oleObj name="Equation" r:id="rId15" imgW="965200" imgH="203200" progId="Equation.3">
                  <p:embed/>
                  <p:pic>
                    <p:nvPicPr>
                      <p:cNvPr id="0" name="Picture 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0800" y="6021388"/>
                        <a:ext cx="2081213"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1388533" y="5994400"/>
            <a:ext cx="727533" cy="461665"/>
          </a:xfrm>
          <a:prstGeom prst="rect">
            <a:avLst/>
          </a:prstGeom>
          <a:noFill/>
        </p:spPr>
        <p:txBody>
          <a:bodyPr wrap="none" rtlCol="0">
            <a:spAutoFit/>
          </a:bodyPr>
          <a:lstStyle/>
          <a:p>
            <a:r>
              <a:rPr lang="en-US" dirty="0"/>
              <a:t>And</a:t>
            </a:r>
          </a:p>
        </p:txBody>
      </p:sp>
      <p:graphicFrame>
        <p:nvGraphicFramePr>
          <p:cNvPr id="18" name="Object 5"/>
          <p:cNvGraphicFramePr>
            <a:graphicFrameLocks noChangeAspect="1"/>
          </p:cNvGraphicFramePr>
          <p:nvPr>
            <p:extLst>
              <p:ext uri="{D42A27DB-BD31-4B8C-83A1-F6EECF244321}">
                <p14:modId xmlns:p14="http://schemas.microsoft.com/office/powerpoint/2010/main" val="2755043826"/>
              </p:ext>
            </p:extLst>
          </p:nvPr>
        </p:nvGraphicFramePr>
        <p:xfrm>
          <a:off x="5054600" y="6084888"/>
          <a:ext cx="1257300" cy="274637"/>
        </p:xfrm>
        <a:graphic>
          <a:graphicData uri="http://schemas.openxmlformats.org/presentationml/2006/ole">
            <mc:AlternateContent xmlns:mc="http://schemas.openxmlformats.org/markup-compatibility/2006">
              <mc:Choice xmlns:v="urn:schemas-microsoft-com:vml" Requires="v">
                <p:oleObj spid="_x0000_s1600693" name="Equation" r:id="rId17" imgW="584200" imgH="127000" progId="Equation.3">
                  <p:embed/>
                </p:oleObj>
              </mc:Choice>
              <mc:Fallback>
                <p:oleObj name="Equation" r:id="rId17" imgW="584200" imgH="127000" progId="Equation.3">
                  <p:embed/>
                  <p:pic>
                    <p:nvPicPr>
                      <p:cNvPr id="0" name="Picture 6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54600" y="6084888"/>
                        <a:ext cx="1257300" cy="274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2738639" y="4249083"/>
            <a:ext cx="3356047" cy="584775"/>
          </a:xfrm>
          <a:prstGeom prst="rect">
            <a:avLst/>
          </a:prstGeom>
          <a:noFill/>
        </p:spPr>
        <p:txBody>
          <a:bodyPr wrap="none" rtlCol="0">
            <a:spAutoFit/>
          </a:bodyPr>
          <a:lstStyle/>
          <a:p>
            <a:r>
              <a:rPr lang="en-US" sz="3200" dirty="0">
                <a:solidFill>
                  <a:srgbClr val="FF0000"/>
                </a:solidFill>
              </a:rPr>
              <a:t>Drift and diffusion </a:t>
            </a:r>
          </a:p>
        </p:txBody>
      </p:sp>
    </p:spTree>
    <p:extLst>
      <p:ext uri="{BB962C8B-B14F-4D97-AF65-F5344CB8AC3E}">
        <p14:creationId xmlns:p14="http://schemas.microsoft.com/office/powerpoint/2010/main" val="2287050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152400"/>
            <a:ext cx="9144000" cy="914400"/>
          </a:xfrm>
        </p:spPr>
        <p:txBody>
          <a:bodyPr/>
          <a:lstStyle/>
          <a:p>
            <a:pPr>
              <a:lnSpc>
                <a:spcPct val="90000"/>
              </a:lnSpc>
            </a:pPr>
            <a:r>
              <a:rPr lang="en-US" sz="2800" dirty="0">
                <a:latin typeface="Calibri" charset="0"/>
              </a:rPr>
              <a:t>Derivation of </a:t>
            </a:r>
            <a:br>
              <a:rPr lang="en-US" sz="2800" dirty="0">
                <a:latin typeface="Calibri" charset="0"/>
              </a:rPr>
            </a:br>
            <a:r>
              <a:rPr lang="en-US" sz="2800" dirty="0">
                <a:latin typeface="Calibri" charset="0"/>
              </a:rPr>
              <a:t>Minority Carrier Diffusion Equations</a:t>
            </a:r>
          </a:p>
        </p:txBody>
      </p:sp>
      <p:sp>
        <p:nvSpPr>
          <p:cNvPr id="7171" name="Rectangle 3"/>
          <p:cNvSpPr>
            <a:spLocks noGrp="1" noChangeArrowheads="1"/>
          </p:cNvSpPr>
          <p:nvPr>
            <p:ph type="body" idx="1"/>
          </p:nvPr>
        </p:nvSpPr>
        <p:spPr>
          <a:xfrm>
            <a:off x="533400" y="1295400"/>
            <a:ext cx="8153400" cy="5105400"/>
          </a:xfrm>
        </p:spPr>
        <p:txBody>
          <a:bodyPr/>
          <a:lstStyle/>
          <a:p>
            <a:r>
              <a:rPr lang="en-US" sz="2000" dirty="0">
                <a:latin typeface="Calibri" charset="0"/>
              </a:rPr>
              <a:t>The minority carrier diffusion equations are derived from the general continuity equations, and are </a:t>
            </a:r>
            <a:r>
              <a:rPr lang="en-US" sz="2000" u="sng" dirty="0">
                <a:latin typeface="Calibri" charset="0"/>
              </a:rPr>
              <a:t>applicable only for minority carriers</a:t>
            </a:r>
            <a:r>
              <a:rPr lang="en-US" sz="2000" dirty="0">
                <a:latin typeface="Calibri" charset="0"/>
              </a:rPr>
              <a:t>.</a:t>
            </a:r>
          </a:p>
          <a:p>
            <a:r>
              <a:rPr lang="en-US" sz="2000" u="sng" dirty="0">
                <a:latin typeface="Calibri" charset="0"/>
              </a:rPr>
              <a:t>Simplifying assumptions</a:t>
            </a:r>
            <a:r>
              <a:rPr lang="en-US" sz="2000" dirty="0">
                <a:latin typeface="Calibri" charset="0"/>
              </a:rPr>
              <a:t>:</a:t>
            </a:r>
          </a:p>
          <a:p>
            <a:pPr marL="457200" lvl="1" indent="0">
              <a:buFont typeface="Arial" charset="0"/>
              <a:buNone/>
            </a:pPr>
            <a:r>
              <a:rPr lang="en-US" sz="2000" dirty="0">
                <a:latin typeface="Calibri" charset="0"/>
              </a:rPr>
              <a:t>1. The electric field is small, such that</a:t>
            </a:r>
            <a:endParaRPr lang="en-US" sz="2000" i="1" dirty="0">
              <a:latin typeface="Calibri" charset="0"/>
            </a:endParaRPr>
          </a:p>
          <a:p>
            <a:pPr marL="457200" lvl="1" indent="0">
              <a:spcBef>
                <a:spcPct val="75000"/>
              </a:spcBef>
              <a:buFontTx/>
              <a:buNone/>
            </a:pPr>
            <a:r>
              <a:rPr lang="en-US" sz="2000" dirty="0">
                <a:latin typeface="Calibri" charset="0"/>
              </a:rPr>
              <a:t>                                                                               in p-type material</a:t>
            </a:r>
          </a:p>
          <a:p>
            <a:pPr marL="457200" lvl="1" indent="0">
              <a:spcBef>
                <a:spcPct val="50000"/>
              </a:spcBef>
              <a:buFontTx/>
              <a:buNone/>
            </a:pPr>
            <a:r>
              <a:rPr lang="en-US" sz="2000" dirty="0">
                <a:latin typeface="Calibri" charset="0"/>
              </a:rPr>
              <a:t>                                                          </a:t>
            </a:r>
          </a:p>
          <a:p>
            <a:pPr marL="457200" lvl="1" indent="0">
              <a:spcBef>
                <a:spcPct val="0"/>
              </a:spcBef>
              <a:buFontTx/>
              <a:buNone/>
            </a:pPr>
            <a:r>
              <a:rPr lang="en-US" sz="2000" dirty="0">
                <a:latin typeface="Calibri" charset="0"/>
              </a:rPr>
              <a:t>					        </a:t>
            </a:r>
          </a:p>
          <a:p>
            <a:pPr marL="457200" lvl="1" indent="0">
              <a:spcBef>
                <a:spcPct val="0"/>
              </a:spcBef>
              <a:buFontTx/>
              <a:buNone/>
            </a:pPr>
            <a:r>
              <a:rPr lang="en-US" sz="2000" dirty="0">
                <a:latin typeface="Calibri" charset="0"/>
              </a:rPr>
              <a:t>                                                                               in n-type material</a:t>
            </a:r>
            <a:endParaRPr lang="en-US" sz="2000" i="1" dirty="0">
              <a:latin typeface="Calibri" charset="0"/>
            </a:endParaRPr>
          </a:p>
          <a:p>
            <a:pPr marL="457200" lvl="1" indent="0">
              <a:spcBef>
                <a:spcPct val="0"/>
              </a:spcBef>
              <a:buFont typeface="Arial" charset="0"/>
              <a:buNone/>
            </a:pPr>
            <a:endParaRPr lang="en-US" sz="2000" dirty="0">
              <a:latin typeface="Calibri" charset="0"/>
            </a:endParaRPr>
          </a:p>
          <a:p>
            <a:pPr marL="457200" lvl="1" indent="0">
              <a:spcBef>
                <a:spcPct val="0"/>
              </a:spcBef>
              <a:buFont typeface="Arial" charset="0"/>
              <a:buNone/>
            </a:pPr>
            <a:endParaRPr lang="en-US" sz="2000" dirty="0">
              <a:latin typeface="Calibri" charset="0"/>
            </a:endParaRPr>
          </a:p>
          <a:p>
            <a:pPr marL="457200" lvl="1" indent="0">
              <a:spcBef>
                <a:spcPct val="0"/>
              </a:spcBef>
              <a:buFont typeface="Arial" charset="0"/>
              <a:buNone/>
            </a:pPr>
            <a:endParaRPr lang="en-US" sz="2000" dirty="0">
              <a:latin typeface="Calibri" charset="0"/>
            </a:endParaRPr>
          </a:p>
          <a:p>
            <a:pPr marL="457200" lvl="1" indent="0">
              <a:spcBef>
                <a:spcPct val="0"/>
              </a:spcBef>
              <a:buFont typeface="Arial" charset="0"/>
              <a:buNone/>
            </a:pPr>
            <a:r>
              <a:rPr lang="en-US" sz="2000" dirty="0">
                <a:latin typeface="Calibri" charset="0"/>
              </a:rPr>
              <a:t>2. </a:t>
            </a:r>
            <a:r>
              <a:rPr lang="en-US" sz="2000" i="1" dirty="0">
                <a:latin typeface="Calibri" charset="0"/>
              </a:rPr>
              <a:t>n</a:t>
            </a:r>
            <a:r>
              <a:rPr lang="en-US" sz="2000" baseline="-25000" dirty="0">
                <a:latin typeface="Calibri" charset="0"/>
              </a:rPr>
              <a:t>0</a:t>
            </a:r>
            <a:r>
              <a:rPr lang="en-US" sz="2000" dirty="0">
                <a:latin typeface="Calibri" charset="0"/>
              </a:rPr>
              <a:t> and </a:t>
            </a:r>
            <a:r>
              <a:rPr lang="en-US" sz="2000" i="1" dirty="0">
                <a:latin typeface="Calibri" charset="0"/>
              </a:rPr>
              <a:t>p</a:t>
            </a:r>
            <a:r>
              <a:rPr lang="en-US" sz="2000" baseline="-25000" dirty="0">
                <a:latin typeface="Calibri" charset="0"/>
              </a:rPr>
              <a:t>0</a:t>
            </a:r>
            <a:r>
              <a:rPr lang="en-US" sz="2000" dirty="0">
                <a:latin typeface="Calibri" charset="0"/>
              </a:rPr>
              <a:t> are independent of </a:t>
            </a:r>
            <a:r>
              <a:rPr lang="en-US" sz="2000" i="1" dirty="0">
                <a:latin typeface="Calibri" charset="0"/>
              </a:rPr>
              <a:t>x </a:t>
            </a:r>
            <a:r>
              <a:rPr lang="en-US" sz="2000" dirty="0">
                <a:latin typeface="Calibri" charset="0"/>
              </a:rPr>
              <a:t>(</a:t>
            </a:r>
            <a:r>
              <a:rPr lang="en-US" sz="2000" i="1" dirty="0">
                <a:latin typeface="Calibri" charset="0"/>
              </a:rPr>
              <a:t>i.e.</a:t>
            </a:r>
            <a:r>
              <a:rPr lang="en-US" sz="2000" dirty="0">
                <a:latin typeface="Calibri" charset="0"/>
              </a:rPr>
              <a:t> uniform doping)</a:t>
            </a:r>
          </a:p>
          <a:p>
            <a:pPr marL="457200" lvl="1" indent="0">
              <a:spcBef>
                <a:spcPts val="1800"/>
              </a:spcBef>
              <a:buFont typeface="Arial" charset="0"/>
              <a:buNone/>
            </a:pPr>
            <a:r>
              <a:rPr lang="en-US" sz="2000" dirty="0">
                <a:latin typeface="Calibri" charset="0"/>
              </a:rPr>
              <a:t>3. low-level injection conditions prevail</a:t>
            </a:r>
          </a:p>
        </p:txBody>
      </p:sp>
      <p:graphicFrame>
        <p:nvGraphicFramePr>
          <p:cNvPr id="7172" name="Object 4"/>
          <p:cNvGraphicFramePr>
            <a:graphicFrameLocks noChangeAspect="1"/>
          </p:cNvGraphicFramePr>
          <p:nvPr>
            <p:extLst>
              <p:ext uri="{D42A27DB-BD31-4B8C-83A1-F6EECF244321}">
                <p14:modId xmlns:p14="http://schemas.microsoft.com/office/powerpoint/2010/main" val="831273725"/>
              </p:ext>
            </p:extLst>
          </p:nvPr>
        </p:nvGraphicFramePr>
        <p:xfrm>
          <a:off x="1012825" y="2771775"/>
          <a:ext cx="4084638" cy="768350"/>
        </p:xfrm>
        <a:graphic>
          <a:graphicData uri="http://schemas.openxmlformats.org/presentationml/2006/ole">
            <mc:AlternateContent xmlns:mc="http://schemas.openxmlformats.org/markup-compatibility/2006">
              <mc:Choice xmlns:v="urn:schemas-microsoft-com:vml" Requires="v">
                <p:oleObj spid="_x0000_s1601582" name="Equation" r:id="rId3" imgW="1892300" imgH="355600" progId="Equation.3">
                  <p:embed/>
                </p:oleObj>
              </mc:Choice>
              <mc:Fallback>
                <p:oleObj name="Equation" r:id="rId3" imgW="1892300" imgH="355600" progId="Equation.3">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 y="2771775"/>
                        <a:ext cx="4084638"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5"/>
          <p:cNvGraphicFramePr>
            <a:graphicFrameLocks noChangeAspect="1"/>
          </p:cNvGraphicFramePr>
          <p:nvPr>
            <p:extLst>
              <p:ext uri="{D42A27DB-BD31-4B8C-83A1-F6EECF244321}">
                <p14:modId xmlns:p14="http://schemas.microsoft.com/office/powerpoint/2010/main" val="2069567960"/>
              </p:ext>
            </p:extLst>
          </p:nvPr>
        </p:nvGraphicFramePr>
        <p:xfrm>
          <a:off x="989013" y="3800475"/>
          <a:ext cx="4386262" cy="768350"/>
        </p:xfrm>
        <a:graphic>
          <a:graphicData uri="http://schemas.openxmlformats.org/presentationml/2006/ole">
            <mc:AlternateContent xmlns:mc="http://schemas.openxmlformats.org/markup-compatibility/2006">
              <mc:Choice xmlns:v="urn:schemas-microsoft-com:vml" Requires="v">
                <p:oleObj spid="_x0000_s1601583" name="Equation" r:id="rId5" imgW="2032000" imgH="355600" progId="Equation.3">
                  <p:embed/>
                </p:oleObj>
              </mc:Choice>
              <mc:Fallback>
                <p:oleObj name="Equation" r:id="rId5" imgW="2032000" imgH="355600" progId="Equation.3">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013" y="3800475"/>
                        <a:ext cx="4386262"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2265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3"/>
          <p:cNvSpPr txBox="1">
            <a:spLocks noChangeArrowheads="1"/>
          </p:cNvSpPr>
          <p:nvPr/>
        </p:nvSpPr>
        <p:spPr bwMode="auto">
          <a:xfrm>
            <a:off x="381000" y="567267"/>
            <a:ext cx="8229600" cy="11684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20000"/>
              </a:spcBef>
              <a:buFont typeface="Arial" charset="0"/>
              <a:buChar char="•"/>
            </a:pPr>
            <a:r>
              <a:rPr lang="en-US" sz="2400" dirty="0">
                <a:latin typeface="Calibri" charset="0"/>
              </a:rPr>
              <a:t>Starting with the continuity equation for electrons ( and defining n = n</a:t>
            </a:r>
            <a:r>
              <a:rPr lang="en-US" sz="2400" baseline="-25000" dirty="0">
                <a:latin typeface="Calibri" charset="0"/>
              </a:rPr>
              <a:t>0</a:t>
            </a:r>
            <a:r>
              <a:rPr lang="en-US" sz="2400" dirty="0">
                <a:latin typeface="Calibri" charset="0"/>
              </a:rPr>
              <a:t> + </a:t>
            </a:r>
            <a:r>
              <a:rPr lang="el-GR" sz="2400" dirty="0">
                <a:latin typeface="Calibri" charset="0"/>
              </a:rPr>
              <a:t>Δ</a:t>
            </a:r>
            <a:r>
              <a:rPr lang="en-CA" sz="2400" dirty="0">
                <a:latin typeface="Calibri" charset="0"/>
              </a:rPr>
              <a:t>n</a:t>
            </a:r>
            <a:r>
              <a:rPr lang="en-US" dirty="0">
                <a:latin typeface="Calibri" charset="0"/>
              </a:rPr>
              <a:t> where </a:t>
            </a:r>
            <a:r>
              <a:rPr lang="el-GR" dirty="0">
                <a:latin typeface="Calibri" charset="0"/>
              </a:rPr>
              <a:t>Δ</a:t>
            </a:r>
            <a:r>
              <a:rPr lang="en-CA" dirty="0">
                <a:latin typeface="Calibri" charset="0"/>
              </a:rPr>
              <a:t>n is called the excess carriers and </a:t>
            </a:r>
            <a:r>
              <a:rPr lang="en-US" dirty="0">
                <a:latin typeface="Calibri" charset="0"/>
              </a:rPr>
              <a:t>n</a:t>
            </a:r>
            <a:r>
              <a:rPr lang="en-US" baseline="-25000" dirty="0">
                <a:latin typeface="Calibri" charset="0"/>
              </a:rPr>
              <a:t>0</a:t>
            </a:r>
            <a:r>
              <a:rPr lang="en-US" dirty="0">
                <a:latin typeface="Calibri" charset="0"/>
              </a:rPr>
              <a:t> is the equilibrium value:</a:t>
            </a:r>
            <a:r>
              <a:rPr lang="en-CA" dirty="0">
                <a:latin typeface="Calibri" charset="0"/>
              </a:rPr>
              <a:t> </a:t>
            </a:r>
            <a:r>
              <a:rPr lang="en-US" dirty="0">
                <a:latin typeface="Calibri" charset="0"/>
              </a:rPr>
              <a:t> </a:t>
            </a:r>
            <a:endParaRPr lang="en-US" sz="2400" dirty="0">
              <a:latin typeface="Calibri" charset="0"/>
            </a:endParaRPr>
          </a:p>
          <a:p>
            <a:pPr>
              <a:spcBef>
                <a:spcPct val="20000"/>
              </a:spcBef>
              <a:buFont typeface="Arial" charset="0"/>
              <a:buChar char="•"/>
            </a:pPr>
            <a:endParaRPr lang="en-US" sz="2400" dirty="0">
              <a:latin typeface="Calibri" charset="0"/>
            </a:endParaRPr>
          </a:p>
        </p:txBody>
      </p:sp>
      <p:graphicFrame>
        <p:nvGraphicFramePr>
          <p:cNvPr id="12" name="Object 4"/>
          <p:cNvGraphicFramePr>
            <a:graphicFrameLocks noChangeAspect="1"/>
          </p:cNvGraphicFramePr>
          <p:nvPr/>
        </p:nvGraphicFramePr>
        <p:xfrm>
          <a:off x="1063625" y="3025775"/>
          <a:ext cx="7156450" cy="1174750"/>
        </p:xfrm>
        <a:graphic>
          <a:graphicData uri="http://schemas.openxmlformats.org/presentationml/2006/ole">
            <mc:AlternateContent xmlns:mc="http://schemas.openxmlformats.org/markup-compatibility/2006">
              <mc:Choice xmlns:v="urn:schemas-microsoft-com:vml" Requires="v">
                <p:oleObj spid="_x0000_s1602626" name="Equation" r:id="rId3" imgW="2832100" imgH="495300" progId="Equation.3">
                  <p:embed/>
                </p:oleObj>
              </mc:Choice>
              <mc:Fallback>
                <p:oleObj name="Equation" r:id="rId3" imgW="2832100" imgH="495300" progId="Equation.3">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25" y="3025775"/>
                        <a:ext cx="7156450"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1066800" y="4362450"/>
          <a:ext cx="4102100" cy="990600"/>
        </p:xfrm>
        <a:graphic>
          <a:graphicData uri="http://schemas.openxmlformats.org/presentationml/2006/ole">
            <mc:AlternateContent xmlns:mc="http://schemas.openxmlformats.org/markup-compatibility/2006">
              <mc:Choice xmlns:v="urn:schemas-microsoft-com:vml" Requires="v">
                <p:oleObj spid="_x0000_s1602627" name="Equation" r:id="rId5" imgW="1625600" imgH="419100" progId="Equation.3">
                  <p:embed/>
                </p:oleObj>
              </mc:Choice>
              <mc:Fallback>
                <p:oleObj name="Equation" r:id="rId5" imgW="1625600" imgH="419100" progId="Equation.3">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362450"/>
                        <a:ext cx="41021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9" name="Object 2"/>
          <p:cNvGraphicFramePr>
            <a:graphicFrameLocks noChangeAspect="1"/>
          </p:cNvGraphicFramePr>
          <p:nvPr/>
        </p:nvGraphicFramePr>
        <p:xfrm>
          <a:off x="1079500" y="1911350"/>
          <a:ext cx="3937000" cy="938213"/>
        </p:xfrm>
        <a:graphic>
          <a:graphicData uri="http://schemas.openxmlformats.org/presentationml/2006/ole">
            <mc:AlternateContent xmlns:mc="http://schemas.openxmlformats.org/markup-compatibility/2006">
              <mc:Choice xmlns:v="urn:schemas-microsoft-com:vml" Requires="v">
                <p:oleObj spid="_x0000_s1602628" name="Equation" r:id="rId7" imgW="1562100" imgH="393700" progId="Equation.3">
                  <p:embed/>
                </p:oleObj>
              </mc:Choice>
              <mc:Fallback>
                <p:oleObj name="Equation" r:id="rId7" imgW="1562100" imgH="393700" progId="Equation.3">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1911350"/>
                        <a:ext cx="3937000"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98008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atin typeface="Calibri" charset="0"/>
              </a:rPr>
              <a:t>Carrier Concentration Notation</a:t>
            </a:r>
          </a:p>
        </p:txBody>
      </p:sp>
      <p:sp>
        <p:nvSpPr>
          <p:cNvPr id="9221" name="Rectangle 3"/>
          <p:cNvSpPr txBox="1">
            <a:spLocks noChangeArrowheads="1"/>
          </p:cNvSpPr>
          <p:nvPr/>
        </p:nvSpPr>
        <p:spPr bwMode="auto">
          <a:xfrm>
            <a:off x="381000" y="1352550"/>
            <a:ext cx="8686800" cy="18288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20000"/>
              </a:spcBef>
              <a:buFont typeface="Arial" charset="0"/>
              <a:buChar char="•"/>
            </a:pPr>
            <a:r>
              <a:rPr lang="en-US" sz="2400">
                <a:latin typeface="Calibri" charset="0"/>
              </a:rPr>
              <a:t>The subscript </a:t>
            </a:r>
            <a:r>
              <a:rPr lang="ja-JP" altLang="en-US" sz="2400">
                <a:latin typeface="Calibri" charset="0"/>
              </a:rPr>
              <a:t>“</a:t>
            </a:r>
            <a:r>
              <a:rPr lang="en-US" sz="2400">
                <a:latin typeface="Calibri" charset="0"/>
              </a:rPr>
              <a:t>n</a:t>
            </a:r>
            <a:r>
              <a:rPr lang="ja-JP" altLang="en-US" sz="2400">
                <a:latin typeface="Calibri" charset="0"/>
              </a:rPr>
              <a:t>”</a:t>
            </a:r>
            <a:r>
              <a:rPr lang="en-US" sz="2400">
                <a:latin typeface="Calibri" charset="0"/>
              </a:rPr>
              <a:t> or </a:t>
            </a:r>
            <a:r>
              <a:rPr lang="ja-JP" altLang="en-US" sz="2400">
                <a:latin typeface="Calibri" charset="0"/>
              </a:rPr>
              <a:t>“</a:t>
            </a:r>
            <a:r>
              <a:rPr lang="en-US" sz="2400">
                <a:latin typeface="Calibri" charset="0"/>
              </a:rPr>
              <a:t>p</a:t>
            </a:r>
            <a:r>
              <a:rPr lang="ja-JP" altLang="en-US" sz="2400">
                <a:latin typeface="Calibri" charset="0"/>
              </a:rPr>
              <a:t>”</a:t>
            </a:r>
            <a:r>
              <a:rPr lang="en-US" sz="2400">
                <a:latin typeface="Calibri" charset="0"/>
              </a:rPr>
              <a:t> is used to explicitly denote n-type or     p-type material, </a:t>
            </a:r>
            <a:r>
              <a:rPr lang="en-US" sz="2400" i="1">
                <a:latin typeface="Calibri" charset="0"/>
              </a:rPr>
              <a:t>e.g.</a:t>
            </a:r>
          </a:p>
          <a:p>
            <a:pPr lvl="1">
              <a:spcBef>
                <a:spcPct val="20000"/>
              </a:spcBef>
            </a:pPr>
            <a:r>
              <a:rPr lang="en-US" sz="2400" i="1">
                <a:latin typeface="Calibri" charset="0"/>
              </a:rPr>
              <a:t>p</a:t>
            </a:r>
            <a:r>
              <a:rPr lang="en-US" sz="2400" baseline="-25000">
                <a:latin typeface="Calibri" charset="0"/>
              </a:rPr>
              <a:t>n</a:t>
            </a:r>
            <a:r>
              <a:rPr lang="en-US" sz="2400">
                <a:latin typeface="Calibri" charset="0"/>
              </a:rPr>
              <a:t> is the hole (minority-carrier) concentration in n-type mat</a:t>
            </a:r>
            <a:r>
              <a:rPr lang="ja-JP" altLang="en-US" sz="2400">
                <a:latin typeface="Calibri" charset="0"/>
              </a:rPr>
              <a:t>’</a:t>
            </a:r>
            <a:r>
              <a:rPr lang="en-US" sz="2400">
                <a:latin typeface="Calibri" charset="0"/>
              </a:rPr>
              <a:t>l</a:t>
            </a:r>
          </a:p>
          <a:p>
            <a:pPr lvl="1">
              <a:spcBef>
                <a:spcPct val="20000"/>
              </a:spcBef>
            </a:pPr>
            <a:r>
              <a:rPr lang="en-US" sz="2400" i="1">
                <a:latin typeface="Calibri" charset="0"/>
              </a:rPr>
              <a:t>n</a:t>
            </a:r>
            <a:r>
              <a:rPr lang="en-US" sz="2400" baseline="-25000">
                <a:latin typeface="Calibri" charset="0"/>
              </a:rPr>
              <a:t>p</a:t>
            </a:r>
            <a:r>
              <a:rPr lang="en-US" sz="2400">
                <a:latin typeface="Calibri" charset="0"/>
              </a:rPr>
              <a:t> is the electron (minority-carrier) concentration in n-type mat</a:t>
            </a:r>
            <a:r>
              <a:rPr lang="ja-JP" altLang="en-US" sz="2400">
                <a:latin typeface="Calibri" charset="0"/>
              </a:rPr>
              <a:t>’</a:t>
            </a:r>
            <a:r>
              <a:rPr lang="en-US" sz="2400">
                <a:latin typeface="Calibri" charset="0"/>
              </a:rPr>
              <a:t>l</a:t>
            </a:r>
          </a:p>
        </p:txBody>
      </p:sp>
      <p:grpSp>
        <p:nvGrpSpPr>
          <p:cNvPr id="11" name="Group 10"/>
          <p:cNvGrpSpPr>
            <a:grpSpLocks/>
          </p:cNvGrpSpPr>
          <p:nvPr/>
        </p:nvGrpSpPr>
        <p:grpSpPr bwMode="auto">
          <a:xfrm>
            <a:off x="381000" y="3257550"/>
            <a:ext cx="6723063" cy="2481263"/>
            <a:chOff x="381000" y="2724150"/>
            <a:chExt cx="6723187" cy="2481263"/>
          </a:xfrm>
        </p:grpSpPr>
        <p:graphicFrame>
          <p:nvGraphicFramePr>
            <p:cNvPr id="9223" name="Object 4"/>
            <p:cNvGraphicFramePr>
              <a:graphicFrameLocks noChangeAspect="1"/>
            </p:cNvGraphicFramePr>
            <p:nvPr/>
          </p:nvGraphicFramePr>
          <p:xfrm>
            <a:off x="2463838" y="3290888"/>
            <a:ext cx="4152977" cy="1914525"/>
          </p:xfrm>
          <a:graphic>
            <a:graphicData uri="http://schemas.openxmlformats.org/presentationml/2006/ole">
              <mc:AlternateContent xmlns:mc="http://schemas.openxmlformats.org/markup-compatibility/2006">
                <mc:Choice xmlns:v="urn:schemas-microsoft-com:vml" Requires="v">
                  <p:oleObj spid="_x0000_s1603610" name="Equation" r:id="rId3" imgW="1841500" imgH="927100" progId="Equation.3">
                    <p:embed/>
                  </p:oleObj>
                </mc:Choice>
                <mc:Fallback>
                  <p:oleObj name="Equation" r:id="rId3" imgW="1841500" imgH="927100" progId="Equation.3">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838" y="3290888"/>
                          <a:ext cx="4152977" cy="191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4" name="TextBox 1"/>
            <p:cNvSpPr txBox="1">
              <a:spLocks noChangeArrowheads="1"/>
            </p:cNvSpPr>
            <p:nvPr/>
          </p:nvSpPr>
          <p:spPr bwMode="auto">
            <a:xfrm>
              <a:off x="381000" y="2724150"/>
              <a:ext cx="6723187" cy="46166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1800"/>
                </a:spcBef>
                <a:buFont typeface="Arial" charset="0"/>
                <a:buChar char="•"/>
              </a:pPr>
              <a:r>
                <a:rPr lang="en-US" sz="2400">
                  <a:solidFill>
                    <a:srgbClr val="000000"/>
                  </a:solidFill>
                  <a:latin typeface="Calibri" charset="0"/>
                </a:rPr>
                <a:t>Thus the minority carrier diffusion equations are</a:t>
              </a:r>
            </a:p>
          </p:txBody>
        </p:sp>
      </p:grpSp>
    </p:spTree>
    <p:extLst>
      <p:ext uri="{BB962C8B-B14F-4D97-AF65-F5344CB8AC3E}">
        <p14:creationId xmlns:p14="http://schemas.microsoft.com/office/powerpoint/2010/main" val="2837129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457200" y="1295400"/>
            <a:ext cx="8229600" cy="2971800"/>
          </a:xfrm>
        </p:spPr>
        <p:txBody>
          <a:bodyPr/>
          <a:lstStyle/>
          <a:p>
            <a:pPr>
              <a:spcBef>
                <a:spcPct val="0"/>
              </a:spcBef>
            </a:pPr>
            <a:r>
              <a:rPr lang="en-US" sz="2400">
                <a:latin typeface="Calibri" charset="0"/>
              </a:rPr>
              <a:t>Whenever</a:t>
            </a:r>
            <a:r>
              <a:rPr lang="en-US" sz="2400" i="1">
                <a:latin typeface="Calibri" charset="0"/>
              </a:rPr>
              <a:t> </a:t>
            </a:r>
            <a:r>
              <a:rPr lang="en-US" sz="2400">
                <a:latin typeface="Symbol" charset="0"/>
              </a:rPr>
              <a:t>D</a:t>
            </a:r>
            <a:r>
              <a:rPr lang="en-US" sz="2400" i="1">
                <a:latin typeface="Calibri" charset="0"/>
              </a:rPr>
              <a:t>n = </a:t>
            </a:r>
            <a:r>
              <a:rPr lang="en-US" sz="2400">
                <a:latin typeface="Symbol" charset="0"/>
              </a:rPr>
              <a:t>D</a:t>
            </a:r>
            <a:r>
              <a:rPr lang="en-US" sz="2400" i="1">
                <a:latin typeface="Calibri" charset="0"/>
              </a:rPr>
              <a:t>p </a:t>
            </a:r>
            <a:r>
              <a:rPr lang="en-US" sz="2400" i="1">
                <a:latin typeface="Calibri" charset="0"/>
                <a:sym typeface="Symbol" charset="0"/>
              </a:rPr>
              <a:t>  </a:t>
            </a:r>
            <a:r>
              <a:rPr lang="en-US" sz="2400">
                <a:latin typeface="Calibri" charset="0"/>
                <a:sym typeface="Symbol" charset="0"/>
              </a:rPr>
              <a:t>0</a:t>
            </a:r>
            <a:r>
              <a:rPr lang="en-US" sz="2400" i="1">
                <a:latin typeface="Calibri" charset="0"/>
                <a:sym typeface="Symbol" charset="0"/>
              </a:rPr>
              <a:t>, np   n</a:t>
            </a:r>
            <a:r>
              <a:rPr lang="en-US" sz="2400" i="1" baseline="-25000">
                <a:latin typeface="Calibri" charset="0"/>
                <a:sym typeface="Symbol" charset="0"/>
              </a:rPr>
              <a:t>i</a:t>
            </a:r>
            <a:r>
              <a:rPr lang="en-US" sz="2400" i="1" baseline="30000">
                <a:latin typeface="Calibri" charset="0"/>
                <a:sym typeface="Symbol" charset="0"/>
              </a:rPr>
              <a:t>2</a:t>
            </a:r>
            <a:r>
              <a:rPr lang="en-US" sz="2400">
                <a:latin typeface="Calibri" charset="0"/>
                <a:sym typeface="Symbol" charset="0"/>
              </a:rPr>
              <a:t>.  However, we would like to preserve and use the relations:</a:t>
            </a:r>
          </a:p>
          <a:p>
            <a:pPr>
              <a:spcBef>
                <a:spcPct val="0"/>
              </a:spcBef>
              <a:buFontTx/>
              <a:buNone/>
            </a:pPr>
            <a:r>
              <a:rPr lang="en-US" sz="2400" i="1">
                <a:latin typeface="Calibri" charset="0"/>
                <a:sym typeface="Symbol" charset="0"/>
              </a:rPr>
              <a:t>		</a:t>
            </a:r>
          </a:p>
          <a:p>
            <a:pPr>
              <a:spcBef>
                <a:spcPct val="0"/>
              </a:spcBef>
              <a:buFontTx/>
              <a:buNone/>
            </a:pPr>
            <a:r>
              <a:rPr lang="en-US" sz="2400" i="1">
                <a:latin typeface="Calibri" charset="0"/>
                <a:sym typeface="Symbol" charset="0"/>
              </a:rPr>
              <a:t>		</a:t>
            </a:r>
            <a:endParaRPr lang="en-US" sz="2400" i="1" baseline="30000">
              <a:latin typeface="Calibri" charset="0"/>
              <a:sym typeface="Symbol" charset="0"/>
            </a:endParaRPr>
          </a:p>
          <a:p>
            <a:pPr>
              <a:spcBef>
                <a:spcPct val="0"/>
              </a:spcBef>
              <a:buFontTx/>
              <a:buNone/>
            </a:pPr>
            <a:endParaRPr lang="en-US" sz="2400" i="1" baseline="30000">
              <a:latin typeface="Calibri" charset="0"/>
              <a:sym typeface="Symbol" charset="0"/>
            </a:endParaRPr>
          </a:p>
          <a:p>
            <a:pPr>
              <a:spcBef>
                <a:spcPct val="0"/>
              </a:spcBef>
              <a:buFontTx/>
              <a:buNone/>
            </a:pPr>
            <a:endParaRPr lang="en-US" sz="2400" i="1" baseline="30000">
              <a:latin typeface="Calibri" charset="0"/>
              <a:sym typeface="Symbol" charset="0"/>
            </a:endParaRPr>
          </a:p>
          <a:p>
            <a:pPr>
              <a:spcBef>
                <a:spcPct val="0"/>
              </a:spcBef>
            </a:pPr>
            <a:r>
              <a:rPr lang="en-US" sz="2400">
                <a:latin typeface="Calibri" charset="0"/>
                <a:sym typeface="Symbol" charset="0"/>
              </a:rPr>
              <a:t>These equations imply</a:t>
            </a:r>
            <a:r>
              <a:rPr lang="en-US" sz="2400" i="1">
                <a:latin typeface="Calibri" charset="0"/>
                <a:sym typeface="Symbol" charset="0"/>
              </a:rPr>
              <a:t> np = n</a:t>
            </a:r>
            <a:r>
              <a:rPr lang="en-US" sz="2400" i="1" baseline="-25000">
                <a:latin typeface="Calibri" charset="0"/>
                <a:sym typeface="Symbol" charset="0"/>
              </a:rPr>
              <a:t>i</a:t>
            </a:r>
            <a:r>
              <a:rPr lang="en-US" sz="2400" i="1" baseline="30000">
                <a:latin typeface="Calibri" charset="0"/>
                <a:sym typeface="Symbol" charset="0"/>
              </a:rPr>
              <a:t>2</a:t>
            </a:r>
            <a:r>
              <a:rPr lang="en-US" sz="2400">
                <a:latin typeface="Calibri" charset="0"/>
                <a:sym typeface="Symbol" charset="0"/>
              </a:rPr>
              <a:t>, however.</a:t>
            </a:r>
            <a:r>
              <a:rPr lang="en-US" sz="2400" i="1">
                <a:latin typeface="Calibri" charset="0"/>
                <a:sym typeface="Symbol" charset="0"/>
              </a:rPr>
              <a:t>  </a:t>
            </a:r>
            <a:r>
              <a:rPr lang="en-US" sz="2400">
                <a:latin typeface="Calibri" charset="0"/>
                <a:sym typeface="Symbol" charset="0"/>
              </a:rPr>
              <a:t>The solution is to introduce two</a:t>
            </a:r>
            <a:r>
              <a:rPr lang="en-US" sz="2400" i="1">
                <a:latin typeface="Calibri" charset="0"/>
                <a:sym typeface="Symbol" charset="0"/>
              </a:rPr>
              <a:t> </a:t>
            </a:r>
            <a:r>
              <a:rPr lang="en-US" sz="2400" b="1" i="1">
                <a:latin typeface="Calibri" charset="0"/>
                <a:sym typeface="Symbol" charset="0"/>
              </a:rPr>
              <a:t>quasi-Fermi levels F</a:t>
            </a:r>
            <a:r>
              <a:rPr lang="en-US" sz="2400" b="1" baseline="-25000">
                <a:latin typeface="Calibri" charset="0"/>
                <a:sym typeface="Symbol" charset="0"/>
              </a:rPr>
              <a:t>N</a:t>
            </a:r>
            <a:r>
              <a:rPr lang="en-US" sz="2400" b="1" i="1">
                <a:latin typeface="Calibri" charset="0"/>
                <a:sym typeface="Symbol" charset="0"/>
              </a:rPr>
              <a:t> </a:t>
            </a:r>
            <a:r>
              <a:rPr lang="en-US" sz="2400" b="1">
                <a:latin typeface="Calibri" charset="0"/>
                <a:sym typeface="Symbol" charset="0"/>
              </a:rPr>
              <a:t>and</a:t>
            </a:r>
            <a:r>
              <a:rPr lang="en-US" sz="2400" b="1" i="1">
                <a:latin typeface="Calibri" charset="0"/>
                <a:sym typeface="Symbol" charset="0"/>
              </a:rPr>
              <a:t> F</a:t>
            </a:r>
            <a:r>
              <a:rPr lang="en-US" sz="2400" b="1" baseline="-25000">
                <a:latin typeface="Calibri" charset="0"/>
                <a:sym typeface="Symbol" charset="0"/>
              </a:rPr>
              <a:t>P</a:t>
            </a:r>
            <a:r>
              <a:rPr lang="en-US" sz="2400" b="1" i="1" baseline="-25000">
                <a:latin typeface="Calibri" charset="0"/>
                <a:sym typeface="Symbol" charset="0"/>
              </a:rPr>
              <a:t> </a:t>
            </a:r>
            <a:r>
              <a:rPr lang="en-US" sz="2400">
                <a:latin typeface="Calibri" charset="0"/>
                <a:sym typeface="Symbol" charset="0"/>
              </a:rPr>
              <a:t>such that</a:t>
            </a:r>
          </a:p>
        </p:txBody>
      </p:sp>
      <p:sp>
        <p:nvSpPr>
          <p:cNvPr id="14339" name="Rectangle 7"/>
          <p:cNvSpPr>
            <a:spLocks noGrp="1" noChangeArrowheads="1"/>
          </p:cNvSpPr>
          <p:nvPr>
            <p:ph type="title"/>
          </p:nvPr>
        </p:nvSpPr>
        <p:spPr/>
        <p:txBody>
          <a:bodyPr/>
          <a:lstStyle/>
          <a:p>
            <a:r>
              <a:rPr lang="en-US">
                <a:latin typeface="Calibri" charset="0"/>
              </a:rPr>
              <a:t>Quasi-Fermi Levels</a:t>
            </a:r>
          </a:p>
        </p:txBody>
      </p:sp>
      <p:graphicFrame>
        <p:nvGraphicFramePr>
          <p:cNvPr id="14340" name="Object 8"/>
          <p:cNvGraphicFramePr>
            <a:graphicFrameLocks noChangeAspect="1"/>
          </p:cNvGraphicFramePr>
          <p:nvPr/>
        </p:nvGraphicFramePr>
        <p:xfrm>
          <a:off x="1277938" y="2260600"/>
          <a:ext cx="2703512" cy="557213"/>
        </p:xfrm>
        <a:graphic>
          <a:graphicData uri="http://schemas.openxmlformats.org/presentationml/2006/ole">
            <mc:AlternateContent xmlns:mc="http://schemas.openxmlformats.org/markup-compatibility/2006">
              <mc:Choice xmlns:v="urn:schemas-microsoft-com:vml" Requires="v">
                <p:oleObj spid="_x0000_s1608790" name="Equation" r:id="rId3" imgW="977900" imgH="203200" progId="Equation.3">
                  <p:embed/>
                </p:oleObj>
              </mc:Choice>
              <mc:Fallback>
                <p:oleObj name="Equation" r:id="rId3" imgW="977900" imgH="2032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938" y="2260600"/>
                        <a:ext cx="2703512" cy="557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4341" name="Object 9"/>
          <p:cNvGraphicFramePr>
            <a:graphicFrameLocks noChangeAspect="1"/>
          </p:cNvGraphicFramePr>
          <p:nvPr/>
        </p:nvGraphicFramePr>
        <p:xfrm>
          <a:off x="4724400" y="2263775"/>
          <a:ext cx="2819400" cy="577850"/>
        </p:xfrm>
        <a:graphic>
          <a:graphicData uri="http://schemas.openxmlformats.org/presentationml/2006/ole">
            <mc:AlternateContent xmlns:mc="http://schemas.openxmlformats.org/markup-compatibility/2006">
              <mc:Choice xmlns:v="urn:schemas-microsoft-com:vml" Requires="v">
                <p:oleObj spid="_x0000_s1608791" name="Equation" r:id="rId5" imgW="990600" imgH="203200" progId="Equation.3">
                  <p:embed/>
                </p:oleObj>
              </mc:Choice>
              <mc:Fallback>
                <p:oleObj name="Equation" r:id="rId5" imgW="990600" imgH="20320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263775"/>
                        <a:ext cx="2819400" cy="577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4342" name="Object 10"/>
          <p:cNvGraphicFramePr>
            <a:graphicFrameLocks noChangeAspect="1"/>
          </p:cNvGraphicFramePr>
          <p:nvPr/>
        </p:nvGraphicFramePr>
        <p:xfrm>
          <a:off x="1295400" y="4470400"/>
          <a:ext cx="2667000" cy="557213"/>
        </p:xfrm>
        <a:graphic>
          <a:graphicData uri="http://schemas.openxmlformats.org/presentationml/2006/ole">
            <mc:AlternateContent xmlns:mc="http://schemas.openxmlformats.org/markup-compatibility/2006">
              <mc:Choice xmlns:v="urn:schemas-microsoft-com:vml" Requires="v">
                <p:oleObj spid="_x0000_s1608792" name="Equation" r:id="rId7" imgW="965200" imgH="203200" progId="Equation.3">
                  <p:embed/>
                </p:oleObj>
              </mc:Choice>
              <mc:Fallback>
                <p:oleObj name="Equation" r:id="rId7" imgW="965200" imgH="203200"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470400"/>
                        <a:ext cx="2667000" cy="557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4343" name="Object 11"/>
          <p:cNvGraphicFramePr>
            <a:graphicFrameLocks noChangeAspect="1"/>
          </p:cNvGraphicFramePr>
          <p:nvPr/>
        </p:nvGraphicFramePr>
        <p:xfrm>
          <a:off x="4983163" y="4473575"/>
          <a:ext cx="2746375" cy="577850"/>
        </p:xfrm>
        <a:graphic>
          <a:graphicData uri="http://schemas.openxmlformats.org/presentationml/2006/ole">
            <mc:AlternateContent xmlns:mc="http://schemas.openxmlformats.org/markup-compatibility/2006">
              <mc:Choice xmlns:v="urn:schemas-microsoft-com:vml" Requires="v">
                <p:oleObj spid="_x0000_s1608793" name="Equation" r:id="rId9" imgW="965200" imgH="203200" progId="Equation.3">
                  <p:embed/>
                </p:oleObj>
              </mc:Choice>
              <mc:Fallback>
                <p:oleObj name="Equation" r:id="rId9" imgW="965200" imgH="203200"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3163" y="4473575"/>
                        <a:ext cx="2746375" cy="577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9" name="Picture 8" descr="latex-image-1.pdf"/>
          <p:cNvPicPr>
            <a:picLocks noChangeAspect="1"/>
          </p:cNvPicPr>
          <p:nvPr/>
        </p:nvPicPr>
        <p:blipFill>
          <a:blip r:embed="rId11"/>
          <a:stretch>
            <a:fillRect/>
          </a:stretch>
        </p:blipFill>
        <p:spPr>
          <a:xfrm>
            <a:off x="1184805" y="5573713"/>
            <a:ext cx="2895600" cy="419100"/>
          </a:xfrm>
          <a:prstGeom prst="rect">
            <a:avLst/>
          </a:prstGeom>
        </p:spPr>
      </p:pic>
      <p:pic>
        <p:nvPicPr>
          <p:cNvPr id="10" name="Picture 9" descr="latex-image-1.pdf"/>
          <p:cNvPicPr>
            <a:picLocks noChangeAspect="1"/>
          </p:cNvPicPr>
          <p:nvPr/>
        </p:nvPicPr>
        <p:blipFill>
          <a:blip r:embed="rId12"/>
          <a:stretch>
            <a:fillRect/>
          </a:stretch>
        </p:blipFill>
        <p:spPr>
          <a:xfrm>
            <a:off x="5165196" y="5534554"/>
            <a:ext cx="2743200" cy="444500"/>
          </a:xfrm>
          <a:prstGeom prst="rect">
            <a:avLst/>
          </a:prstGeom>
        </p:spPr>
      </p:pic>
    </p:spTree>
    <p:extLst>
      <p:ext uri="{BB962C8B-B14F-4D97-AF65-F5344CB8AC3E}">
        <p14:creationId xmlns:p14="http://schemas.microsoft.com/office/powerpoint/2010/main" val="547955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a:xfrm>
            <a:off x="135466" y="6406092"/>
            <a:ext cx="9144000" cy="320675"/>
          </a:xfrm>
        </p:spPr>
        <p:txBody>
          <a:bodyPr/>
          <a:lstStyle/>
          <a:p>
            <a:r>
              <a:rPr lang="en-US" dirty="0"/>
              <a:t>From</a:t>
            </a:r>
            <a:r>
              <a:rPr lang="en-US" i="1" dirty="0"/>
              <a:t> Principles of Electronic Materials and Devices, Third Edition</a:t>
            </a:r>
            <a:r>
              <a:rPr lang="en-US" dirty="0"/>
              <a:t>, S.O. </a:t>
            </a:r>
            <a:r>
              <a:rPr lang="en-US" dirty="0" err="1"/>
              <a:t>Kasap</a:t>
            </a:r>
            <a:r>
              <a:rPr lang="en-US" dirty="0"/>
              <a:t> (© McGraw-Hill, 2005)</a:t>
            </a:r>
          </a:p>
        </p:txBody>
      </p:sp>
      <p:sp>
        <p:nvSpPr>
          <p:cNvPr id="668677" name="Rectangle 5"/>
          <p:cNvSpPr>
            <a:spLocks noChangeArrowheads="1"/>
          </p:cNvSpPr>
          <p:nvPr/>
        </p:nvSpPr>
        <p:spPr bwMode="auto">
          <a:xfrm>
            <a:off x="596900" y="1003300"/>
            <a:ext cx="3340100" cy="1079500"/>
          </a:xfrm>
          <a:prstGeom prst="rect">
            <a:avLst/>
          </a:prstGeom>
          <a:noFill/>
          <a:ln w="9525">
            <a:noFill/>
            <a:miter lim="800000"/>
            <a:headEnd/>
            <a:tailEnd/>
          </a:ln>
          <a:effectLst/>
        </p:spPr>
        <p:txBody>
          <a:bodyPr anchor="ctr">
            <a:prstTxWarp prst="textNoShape">
              <a:avLst/>
            </a:prstTxWarp>
          </a:bodyPr>
          <a:lstStyle/>
          <a:p>
            <a:pPr algn="ctr" eaLnBrk="1" hangingPunct="1"/>
            <a:r>
              <a:rPr lang="en-US" b="1" dirty="0">
                <a:solidFill>
                  <a:srgbClr val="ED181E"/>
                </a:solidFill>
              </a:rPr>
              <a:t>Continuity Equation with Uniform </a:t>
            </a:r>
            <a:r>
              <a:rPr lang="en-US" b="1" dirty="0" err="1">
                <a:solidFill>
                  <a:srgbClr val="ED181E"/>
                </a:solidFill>
              </a:rPr>
              <a:t>Photogeneration</a:t>
            </a:r>
            <a:r>
              <a:rPr lang="en-US" b="1" dirty="0">
                <a:solidFill>
                  <a:srgbClr val="ED181E"/>
                </a:solidFill>
              </a:rPr>
              <a:t> and no divergence of current</a:t>
            </a:r>
          </a:p>
        </p:txBody>
      </p:sp>
      <p:sp>
        <p:nvSpPr>
          <p:cNvPr id="668678" name="Text Box 6"/>
          <p:cNvSpPr txBox="1">
            <a:spLocks noChangeArrowheads="1"/>
          </p:cNvSpPr>
          <p:nvPr/>
        </p:nvSpPr>
        <p:spPr bwMode="auto">
          <a:xfrm>
            <a:off x="1079500" y="5695950"/>
            <a:ext cx="3340100" cy="707886"/>
          </a:xfrm>
          <a:prstGeom prst="rect">
            <a:avLst/>
          </a:prstGeom>
          <a:noFill/>
          <a:ln w="9525">
            <a:noFill/>
            <a:miter lim="800000"/>
            <a:headEnd/>
            <a:tailEnd/>
          </a:ln>
          <a:effectLst/>
        </p:spPr>
        <p:txBody>
          <a:bodyPr wrap="square">
            <a:prstTxWarp prst="textNoShape">
              <a:avLst/>
            </a:prstTxWarp>
            <a:spAutoFit/>
          </a:bodyPr>
          <a:lstStyle/>
          <a:p>
            <a:pPr algn="ctr">
              <a:spcBef>
                <a:spcPct val="50000"/>
              </a:spcBef>
            </a:pPr>
            <a:r>
              <a:rPr lang="en-US" sz="2000" i="1" dirty="0" err="1">
                <a:sym typeface="Symbol" pitchFamily="-65" charset="2"/>
              </a:rPr>
              <a:t></a:t>
            </a:r>
            <a:r>
              <a:rPr lang="en-US" sz="2000" i="1" dirty="0" err="1"/>
              <a:t>p</a:t>
            </a:r>
            <a:r>
              <a:rPr lang="en-US" sz="2000" i="1" baseline="-25000" dirty="0" err="1"/>
              <a:t>n</a:t>
            </a:r>
            <a:r>
              <a:rPr lang="en-US" sz="2000" dirty="0"/>
              <a:t> = </a:t>
            </a:r>
            <a:r>
              <a:rPr lang="en-US" sz="2000" i="1" dirty="0" err="1"/>
              <a:t>p</a:t>
            </a:r>
            <a:r>
              <a:rPr lang="en-US" sz="2000" i="1" baseline="-25000" dirty="0" err="1"/>
              <a:t>n</a:t>
            </a:r>
            <a:r>
              <a:rPr lang="en-US" sz="2000" dirty="0"/>
              <a:t> </a:t>
            </a:r>
            <a:r>
              <a:rPr lang="en-US" sz="2000" dirty="0">
                <a:latin typeface="Symbol" pitchFamily="-65" charset="2"/>
              </a:rPr>
              <a:t>-</a:t>
            </a:r>
            <a:r>
              <a:rPr lang="en-US" sz="2000" dirty="0"/>
              <a:t> </a:t>
            </a:r>
            <a:r>
              <a:rPr lang="en-US" sz="2000" i="1" dirty="0" err="1"/>
              <a:t>p</a:t>
            </a:r>
            <a:r>
              <a:rPr lang="en-US" sz="2000" i="1" baseline="-25000" dirty="0" err="1"/>
              <a:t>no</a:t>
            </a:r>
            <a:r>
              <a:rPr lang="en-US" sz="2000" i="1" baseline="-25000" dirty="0"/>
              <a:t> </a:t>
            </a:r>
            <a:r>
              <a:rPr lang="en-US" sz="2000" dirty="0"/>
              <a:t>is the excess hole concentration</a:t>
            </a:r>
            <a:endParaRPr lang="en-US" sz="2000" i="1" dirty="0"/>
          </a:p>
        </p:txBody>
      </p:sp>
      <p:graphicFrame>
        <p:nvGraphicFramePr>
          <p:cNvPr id="668679" name="Object 7"/>
          <p:cNvGraphicFramePr>
            <a:graphicFrameLocks noChangeAspect="1"/>
          </p:cNvGraphicFramePr>
          <p:nvPr/>
        </p:nvGraphicFramePr>
        <p:xfrm>
          <a:off x="1157288" y="2425700"/>
          <a:ext cx="2625725" cy="836613"/>
        </p:xfrm>
        <a:graphic>
          <a:graphicData uri="http://schemas.openxmlformats.org/presentationml/2006/ole">
            <mc:AlternateContent xmlns:mc="http://schemas.openxmlformats.org/markup-compatibility/2006">
              <mc:Choice xmlns:v="urn:schemas-microsoft-com:vml" Requires="v">
                <p:oleObj spid="_x0000_s1591376" name="Equation" r:id="rId3" imgW="1219200" imgH="393700" progId="Equation.3">
                  <p:embed/>
                </p:oleObj>
              </mc:Choice>
              <mc:Fallback>
                <p:oleObj name="Equation" r:id="rId3" imgW="1219200" imgH="393700" progId="Equation.3">
                  <p:embed/>
                  <p:pic>
                    <p:nvPicPr>
                      <p:cNvPr id="0"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288" y="2425700"/>
                        <a:ext cx="2625725"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Footer Placeholder 3"/>
          <p:cNvSpPr txBox="1">
            <a:spLocks/>
          </p:cNvSpPr>
          <p:nvPr/>
        </p:nvSpPr>
        <p:spPr bwMode="auto">
          <a:xfrm>
            <a:off x="5626100" y="7515225"/>
            <a:ext cx="5699573" cy="17513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Arial Unicode MS" pitchFamily="-65" charset="0"/>
                <a:ea typeface="+mn-ea"/>
                <a:cs typeface="+mn-cs"/>
              </a:rPr>
              <a:t>From</a:t>
            </a:r>
            <a:r>
              <a:rPr kumimoji="0" lang="en-US" sz="1000" b="0" i="1" u="none" strike="noStrike" kern="1200" cap="none" spc="0" normalizeH="0" baseline="0" noProof="0">
                <a:ln>
                  <a:noFill/>
                </a:ln>
                <a:solidFill>
                  <a:schemeClr val="tx1"/>
                </a:solidFill>
                <a:effectLst/>
                <a:uLnTx/>
                <a:uFillTx/>
                <a:latin typeface="Arial Unicode MS" pitchFamily="-65" charset="0"/>
                <a:ea typeface="+mn-ea"/>
                <a:cs typeface="+mn-cs"/>
              </a:rPr>
              <a:t> Principles of Electronic Materials and Devices, Third Edition</a:t>
            </a:r>
            <a:r>
              <a:rPr kumimoji="0" lang="en-US" sz="1000" b="0" i="0" u="none" strike="noStrike" kern="1200" cap="none" spc="0" normalizeH="0" baseline="0" noProof="0">
                <a:ln>
                  <a:noFill/>
                </a:ln>
                <a:solidFill>
                  <a:schemeClr val="tx1"/>
                </a:solidFill>
                <a:effectLst/>
                <a:uLnTx/>
                <a:uFillTx/>
                <a:latin typeface="Arial Unicode MS" pitchFamily="-65" charset="0"/>
                <a:ea typeface="+mn-ea"/>
                <a:cs typeface="+mn-cs"/>
              </a:rPr>
              <a:t>, S.O. Kasap (© McGraw-Hill, 2005)</a:t>
            </a:r>
          </a:p>
        </p:txBody>
      </p:sp>
      <p:sp>
        <p:nvSpPr>
          <p:cNvPr id="11" name="Rectangle 2"/>
          <p:cNvSpPr>
            <a:spLocks noGrp="1" noChangeArrowheads="1"/>
          </p:cNvSpPr>
          <p:nvPr>
            <p:ph type="title"/>
          </p:nvPr>
        </p:nvSpPr>
        <p:spPr bwMode="auto">
          <a:xfrm>
            <a:off x="4299363" y="977900"/>
            <a:ext cx="3511137" cy="863600"/>
          </a:xfrm>
          <a:solidFill>
            <a:srgbClr val="FFFFFF"/>
          </a:solidFill>
          <a:ln>
            <a:solidFill>
              <a:schemeClr val="bg1"/>
            </a:solidFill>
            <a:miter lim="800000"/>
            <a:headEnd/>
            <a:tailEnd/>
          </a:ln>
        </p:spPr>
        <p:txBody>
          <a:bodyPr wrap="square" lIns="91440" tIns="45720" rIns="91440" bIns="45720" numCol="1" anchor="t" anchorCtr="0" compatLnSpc="1">
            <a:prstTxWarp prst="textNoShape">
              <a:avLst/>
            </a:prstTxWarp>
          </a:bodyPr>
          <a:lstStyle/>
          <a:p>
            <a:r>
              <a:rPr lang="en-US" sz="2400" b="1" dirty="0">
                <a:solidFill>
                  <a:srgbClr val="ED181E"/>
                </a:solidFill>
                <a:latin typeface="Times New Roman" pitchFamily="-65" charset="0"/>
              </a:rPr>
              <a:t>Steady-State Continuity Equation for Holes</a:t>
            </a:r>
          </a:p>
        </p:txBody>
      </p:sp>
      <p:graphicFrame>
        <p:nvGraphicFramePr>
          <p:cNvPr id="13" name="Object 4"/>
          <p:cNvGraphicFramePr>
            <a:graphicFrameLocks noChangeAspect="1"/>
          </p:cNvGraphicFramePr>
          <p:nvPr/>
        </p:nvGraphicFramePr>
        <p:xfrm>
          <a:off x="4781550" y="2335213"/>
          <a:ext cx="2259013" cy="725487"/>
        </p:xfrm>
        <a:graphic>
          <a:graphicData uri="http://schemas.openxmlformats.org/presentationml/2006/ole">
            <mc:AlternateContent xmlns:mc="http://schemas.openxmlformats.org/markup-compatibility/2006">
              <mc:Choice xmlns:v="urn:schemas-microsoft-com:vml" Requires="v">
                <p:oleObj spid="_x0000_s1591377" name="Equation" r:id="rId5" imgW="1257300" imgH="406400" progId="Equation.3">
                  <p:embed/>
                </p:oleObj>
              </mc:Choice>
              <mc:Fallback>
                <p:oleObj name="Equation" r:id="rId5" imgW="1257300" imgH="406400" progId="Equation.3">
                  <p:embed/>
                  <p:pic>
                    <p:nvPicPr>
                      <p:cNvPr id="0"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550" y="2335213"/>
                        <a:ext cx="2259013"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5"/>
          <p:cNvSpPr>
            <a:spLocks noChangeArrowheads="1"/>
          </p:cNvSpPr>
          <p:nvPr/>
        </p:nvSpPr>
        <p:spPr bwMode="auto">
          <a:xfrm>
            <a:off x="317501" y="3670300"/>
            <a:ext cx="3975100" cy="546100"/>
          </a:xfrm>
          <a:prstGeom prst="rect">
            <a:avLst/>
          </a:prstGeom>
          <a:noFill/>
          <a:ln w="9525">
            <a:noFill/>
            <a:miter lim="800000"/>
            <a:headEnd/>
            <a:tailEnd/>
          </a:ln>
          <a:effectLst/>
        </p:spPr>
        <p:txBody>
          <a:bodyPr anchor="ctr">
            <a:prstTxWarp prst="textNoShape">
              <a:avLst/>
            </a:prstTxWarp>
          </a:bodyPr>
          <a:lstStyle/>
          <a:p>
            <a:pPr algn="ctr" eaLnBrk="1" hangingPunct="1"/>
            <a:r>
              <a:rPr lang="en-US" b="1" dirty="0">
                <a:solidFill>
                  <a:srgbClr val="ED181E"/>
                </a:solidFill>
              </a:rPr>
              <a:t>Steady-State Continuity Equation with </a:t>
            </a:r>
            <a:r>
              <a:rPr lang="en-US" b="1" i="1" dirty="0">
                <a:solidFill>
                  <a:srgbClr val="ED181E"/>
                </a:solidFill>
                <a:latin typeface="Monotype Corsiva" pitchFamily="-65" charset="0"/>
              </a:rPr>
              <a:t>E</a:t>
            </a:r>
            <a:r>
              <a:rPr lang="en-US" b="1" dirty="0">
                <a:solidFill>
                  <a:srgbClr val="ED181E"/>
                </a:solidFill>
              </a:rPr>
              <a:t> = 0</a:t>
            </a:r>
          </a:p>
        </p:txBody>
      </p:sp>
      <p:graphicFrame>
        <p:nvGraphicFramePr>
          <p:cNvPr id="16" name="Object 7"/>
          <p:cNvGraphicFramePr>
            <a:graphicFrameLocks noChangeAspect="1"/>
          </p:cNvGraphicFramePr>
          <p:nvPr/>
        </p:nvGraphicFramePr>
        <p:xfrm>
          <a:off x="1522413" y="4711700"/>
          <a:ext cx="1589087" cy="774700"/>
        </p:xfrm>
        <a:graphic>
          <a:graphicData uri="http://schemas.openxmlformats.org/presentationml/2006/ole">
            <mc:AlternateContent xmlns:mc="http://schemas.openxmlformats.org/markup-compatibility/2006">
              <mc:Choice xmlns:v="urn:schemas-microsoft-com:vml" Requires="v">
                <p:oleObj spid="_x0000_s1591378" name="Equation" r:id="rId7" imgW="850900" imgH="419100" progId="Equation.3">
                  <p:embed/>
                </p:oleObj>
              </mc:Choice>
              <mc:Fallback>
                <p:oleObj name="Equation" r:id="rId7" imgW="850900" imgH="419100" progId="Equation.3">
                  <p:embed/>
                  <p:pic>
                    <p:nvPicPr>
                      <p:cNvPr id="0" name="Picture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2413" y="4711700"/>
                        <a:ext cx="1589087"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3196167" y="131233"/>
            <a:ext cx="2452514" cy="584776"/>
          </a:xfrm>
          <a:prstGeom prst="rect">
            <a:avLst/>
          </a:prstGeom>
          <a:noFill/>
        </p:spPr>
        <p:txBody>
          <a:bodyPr wrap="none" rtlCol="0">
            <a:spAutoFit/>
          </a:bodyPr>
          <a:lstStyle/>
          <a:p>
            <a:r>
              <a:rPr lang="en-US" sz="3200" dirty="0"/>
              <a:t>Special Cases</a:t>
            </a:r>
          </a:p>
        </p:txBody>
      </p:sp>
      <p:sp>
        <p:nvSpPr>
          <p:cNvPr id="18" name="TextBox 17"/>
          <p:cNvSpPr txBox="1"/>
          <p:nvPr/>
        </p:nvSpPr>
        <p:spPr>
          <a:xfrm>
            <a:off x="5067300" y="3822700"/>
            <a:ext cx="3619500" cy="830997"/>
          </a:xfrm>
          <a:prstGeom prst="rect">
            <a:avLst/>
          </a:prstGeom>
          <a:noFill/>
        </p:spPr>
        <p:txBody>
          <a:bodyPr wrap="square" rtlCol="0">
            <a:spAutoFit/>
          </a:bodyPr>
          <a:lstStyle/>
          <a:p>
            <a:r>
              <a:rPr lang="en-US" dirty="0"/>
              <a:t>Very often we can use simplified cases. </a:t>
            </a:r>
          </a:p>
        </p:txBody>
      </p:sp>
    </p:spTree>
    <p:extLst>
      <p:ext uri="{BB962C8B-B14F-4D97-AF65-F5344CB8AC3E}">
        <p14:creationId xmlns:p14="http://schemas.microsoft.com/office/powerpoint/2010/main" val="623520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atin typeface="Calibri" charset="0"/>
              </a:rPr>
              <a:t>Simplifications (Special Cases)</a:t>
            </a:r>
          </a:p>
        </p:txBody>
      </p:sp>
      <p:sp>
        <p:nvSpPr>
          <p:cNvPr id="10243" name="Rectangle 3"/>
          <p:cNvSpPr>
            <a:spLocks noGrp="1" noChangeArrowheads="1"/>
          </p:cNvSpPr>
          <p:nvPr>
            <p:ph type="body" idx="1"/>
          </p:nvPr>
        </p:nvSpPr>
        <p:spPr>
          <a:xfrm>
            <a:off x="457200" y="1600200"/>
            <a:ext cx="7772400" cy="5029200"/>
          </a:xfrm>
        </p:spPr>
        <p:txBody>
          <a:bodyPr/>
          <a:lstStyle/>
          <a:p>
            <a:r>
              <a:rPr lang="en-US" sz="2400" b="1" dirty="0">
                <a:latin typeface="Calibri" charset="0"/>
              </a:rPr>
              <a:t>Steady state:</a:t>
            </a:r>
          </a:p>
          <a:p>
            <a:endParaRPr lang="en-US" sz="2400" b="1" dirty="0">
              <a:latin typeface="Calibri" charset="0"/>
            </a:endParaRPr>
          </a:p>
          <a:p>
            <a:pPr>
              <a:spcBef>
                <a:spcPct val="75000"/>
              </a:spcBef>
            </a:pPr>
            <a:r>
              <a:rPr lang="en-US" sz="2400" b="1" dirty="0">
                <a:latin typeface="Calibri" charset="0"/>
              </a:rPr>
              <a:t>No diffusion current:</a:t>
            </a:r>
          </a:p>
          <a:p>
            <a:pPr>
              <a:spcBef>
                <a:spcPct val="75000"/>
              </a:spcBef>
            </a:pPr>
            <a:endParaRPr lang="en-US" sz="2400" b="1" dirty="0">
              <a:latin typeface="Calibri" charset="0"/>
            </a:endParaRPr>
          </a:p>
          <a:p>
            <a:pPr>
              <a:spcBef>
                <a:spcPct val="75000"/>
              </a:spcBef>
            </a:pPr>
            <a:r>
              <a:rPr lang="en-US" sz="2400" b="1" dirty="0">
                <a:latin typeface="Calibri" charset="0"/>
              </a:rPr>
              <a:t>No R-G:</a:t>
            </a:r>
          </a:p>
          <a:p>
            <a:pPr>
              <a:spcBef>
                <a:spcPct val="75000"/>
              </a:spcBef>
            </a:pPr>
            <a:endParaRPr lang="en-US" sz="2400" b="1" dirty="0">
              <a:latin typeface="Calibri" charset="0"/>
            </a:endParaRPr>
          </a:p>
          <a:p>
            <a:pPr>
              <a:spcBef>
                <a:spcPct val="75000"/>
              </a:spcBef>
            </a:pPr>
            <a:r>
              <a:rPr lang="en-US" sz="2400" b="1" dirty="0">
                <a:latin typeface="Calibri" charset="0"/>
              </a:rPr>
              <a:t>No light:</a:t>
            </a:r>
          </a:p>
          <a:p>
            <a:pPr>
              <a:spcBef>
                <a:spcPct val="75000"/>
              </a:spcBef>
            </a:pPr>
            <a:r>
              <a:rPr lang="en-US" sz="2400" b="1" dirty="0">
                <a:latin typeface="Calibri" charset="0"/>
              </a:rPr>
              <a:t>No E field:                           </a:t>
            </a:r>
          </a:p>
        </p:txBody>
      </p:sp>
      <p:graphicFrame>
        <p:nvGraphicFramePr>
          <p:cNvPr id="10244" name="Object 4"/>
          <p:cNvGraphicFramePr>
            <a:graphicFrameLocks noChangeAspect="1"/>
          </p:cNvGraphicFramePr>
          <p:nvPr/>
        </p:nvGraphicFramePr>
        <p:xfrm>
          <a:off x="3762375" y="1331913"/>
          <a:ext cx="3589338" cy="968375"/>
        </p:xfrm>
        <a:graphic>
          <a:graphicData uri="http://schemas.openxmlformats.org/presentationml/2006/ole">
            <mc:AlternateContent xmlns:mc="http://schemas.openxmlformats.org/markup-compatibility/2006">
              <mc:Choice xmlns:v="urn:schemas-microsoft-com:vml" Requires="v">
                <p:oleObj spid="_x0000_s1604713" name="Equation" r:id="rId3" imgW="1422400" imgH="381000" progId="Equation.3">
                  <p:embed/>
                </p:oleObj>
              </mc:Choice>
              <mc:Fallback>
                <p:oleObj name="Equation" r:id="rId3" imgW="1422400" imgH="381000" progId="Equation.3">
                  <p:embed/>
                  <p:pic>
                    <p:nvPicPr>
                      <p:cNvPr id="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5" y="1331913"/>
                        <a:ext cx="3589338"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5" name="Object 5"/>
          <p:cNvGraphicFramePr>
            <a:graphicFrameLocks noChangeAspect="1"/>
          </p:cNvGraphicFramePr>
          <p:nvPr/>
        </p:nvGraphicFramePr>
        <p:xfrm>
          <a:off x="3857625" y="2409825"/>
          <a:ext cx="4743450" cy="995363"/>
        </p:xfrm>
        <a:graphic>
          <a:graphicData uri="http://schemas.openxmlformats.org/presentationml/2006/ole">
            <mc:AlternateContent xmlns:mc="http://schemas.openxmlformats.org/markup-compatibility/2006">
              <mc:Choice xmlns:v="urn:schemas-microsoft-com:vml" Requires="v">
                <p:oleObj spid="_x0000_s1604714" name="Equation" r:id="rId5" imgW="1879600" imgH="393700" progId="Equation.3">
                  <p:embed/>
                </p:oleObj>
              </mc:Choice>
              <mc:Fallback>
                <p:oleObj name="Equation" r:id="rId5" imgW="1879600" imgH="393700" progId="Equation.3">
                  <p:embed/>
                  <p:pic>
                    <p:nvPicPr>
                      <p:cNvPr id="0"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25" y="2409825"/>
                        <a:ext cx="4743450" cy="995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6"/>
          <p:cNvGraphicFramePr>
            <a:graphicFrameLocks noChangeAspect="1"/>
          </p:cNvGraphicFramePr>
          <p:nvPr/>
        </p:nvGraphicFramePr>
        <p:xfrm>
          <a:off x="3736975" y="3765550"/>
          <a:ext cx="3232150" cy="1128713"/>
        </p:xfrm>
        <a:graphic>
          <a:graphicData uri="http://schemas.openxmlformats.org/presentationml/2006/ole">
            <mc:AlternateContent xmlns:mc="http://schemas.openxmlformats.org/markup-compatibility/2006">
              <mc:Choice xmlns:v="urn:schemas-microsoft-com:vml" Requires="v">
                <p:oleObj spid="_x0000_s1604715" name="Equation" r:id="rId7" imgW="1282700" imgH="444500" progId="Equation.3">
                  <p:embed/>
                </p:oleObj>
              </mc:Choice>
              <mc:Fallback>
                <p:oleObj name="Equation" r:id="rId7" imgW="1282700" imgH="444500" progId="Equation.3">
                  <p:embed/>
                  <p:pic>
                    <p:nvPicPr>
                      <p:cNvPr id="0" name="Picture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6975" y="3765550"/>
                        <a:ext cx="3232150" cy="1128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1162916033"/>
              </p:ext>
            </p:extLst>
          </p:nvPr>
        </p:nvGraphicFramePr>
        <p:xfrm>
          <a:off x="3794125" y="5302250"/>
          <a:ext cx="1252538" cy="444500"/>
        </p:xfrm>
        <a:graphic>
          <a:graphicData uri="http://schemas.openxmlformats.org/presentationml/2006/ole">
            <mc:AlternateContent xmlns:mc="http://schemas.openxmlformats.org/markup-compatibility/2006">
              <mc:Choice xmlns:v="urn:schemas-microsoft-com:vml" Requires="v">
                <p:oleObj spid="_x0000_s1604716" name="Equation" r:id="rId9" imgW="482600" imgH="177800" progId="Equation.3">
                  <p:embed/>
                </p:oleObj>
              </mc:Choice>
              <mc:Fallback>
                <p:oleObj name="Equation" r:id="rId9" imgW="482600" imgH="177800" progId="Equation.3">
                  <p:embed/>
                  <p:pic>
                    <p:nvPicPr>
                      <p:cNvPr id="0" name="Picture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4125" y="5302250"/>
                        <a:ext cx="1252538"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2270417965"/>
              </p:ext>
            </p:extLst>
          </p:nvPr>
        </p:nvGraphicFramePr>
        <p:xfrm>
          <a:off x="3911600" y="6080125"/>
          <a:ext cx="1016000" cy="322263"/>
        </p:xfrm>
        <a:graphic>
          <a:graphicData uri="http://schemas.openxmlformats.org/presentationml/2006/ole">
            <mc:AlternateContent xmlns:mc="http://schemas.openxmlformats.org/markup-compatibility/2006">
              <mc:Choice xmlns:v="urn:schemas-microsoft-com:vml" Requires="v">
                <p:oleObj spid="_x0000_s1604717" name="Equation" r:id="rId11" imgW="406400" imgH="127000" progId="Equation.3">
                  <p:embed/>
                </p:oleObj>
              </mc:Choice>
              <mc:Fallback>
                <p:oleObj name="Equation" r:id="rId11" imgW="406400" imgH="127000" progId="Equation.3">
                  <p:embed/>
                  <p:pic>
                    <p:nvPicPr>
                      <p:cNvPr id="0" name="Picture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11600" y="6080125"/>
                        <a:ext cx="1016000"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47977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5.32</a:t>
            </a:r>
          </a:p>
        </p:txBody>
      </p:sp>
      <p:pic>
        <p:nvPicPr>
          <p:cNvPr id="48137" name="Picture 9"/>
          <p:cNvPicPr>
            <a:picLocks noChangeAspect="1" noChangeArrowheads="1"/>
          </p:cNvPicPr>
          <p:nvPr/>
        </p:nvPicPr>
        <p:blipFill>
          <a:blip r:embed="rId2"/>
          <a:srcRect/>
          <a:stretch>
            <a:fillRect/>
          </a:stretch>
        </p:blipFill>
        <p:spPr bwMode="auto">
          <a:xfrm>
            <a:off x="676275" y="1016000"/>
            <a:ext cx="4032398" cy="3124200"/>
          </a:xfrm>
          <a:prstGeom prst="rect">
            <a:avLst/>
          </a:prstGeom>
          <a:noFill/>
          <a:ln w="9525">
            <a:noFill/>
            <a:miter lim="800000"/>
            <a:headEnd/>
            <a:tailEnd/>
          </a:ln>
          <a:effectLst/>
        </p:spPr>
      </p:pic>
      <p:sp>
        <p:nvSpPr>
          <p:cNvPr id="48138" name="Text Box 10"/>
          <p:cNvSpPr txBox="1">
            <a:spLocks noChangeArrowheads="1"/>
          </p:cNvSpPr>
          <p:nvPr/>
        </p:nvSpPr>
        <p:spPr bwMode="auto">
          <a:xfrm>
            <a:off x="260350" y="5105400"/>
            <a:ext cx="8847282" cy="923330"/>
          </a:xfrm>
          <a:prstGeom prst="rect">
            <a:avLst/>
          </a:prstGeom>
          <a:noFill/>
          <a:ln w="9525">
            <a:noFill/>
            <a:miter lim="800000"/>
            <a:headEnd/>
            <a:tailEnd/>
          </a:ln>
          <a:effectLst/>
        </p:spPr>
        <p:txBody>
          <a:bodyPr wrap="none">
            <a:prstTxWarp prst="textNoShape">
              <a:avLst/>
            </a:prstTxWarp>
            <a:spAutoFit/>
          </a:bodyPr>
          <a:lstStyle/>
          <a:p>
            <a:r>
              <a:rPr lang="en-US" sz="1800" dirty="0"/>
              <a:t>Non-uniform doping profile results in electron diffusion toward the less concentrated regions.</a:t>
            </a:r>
          </a:p>
          <a:p>
            <a:r>
              <a:rPr lang="en-US" sz="1800" dirty="0"/>
              <a:t>This exposes positively charged donors and sets up a built-in field </a:t>
            </a:r>
            <a:r>
              <a:rPr lang="en-US" sz="1800" i="1" dirty="0"/>
              <a:t>E</a:t>
            </a:r>
            <a:r>
              <a:rPr lang="en-US" sz="1800" i="1" baseline="-25000" dirty="0"/>
              <a:t>x</a:t>
            </a:r>
            <a:r>
              <a:rPr lang="en-US" sz="1800" dirty="0"/>
              <a:t>. In the steady state, the</a:t>
            </a:r>
          </a:p>
          <a:p>
            <a:r>
              <a:rPr lang="en-US" sz="1800" dirty="0"/>
              <a:t>diffusion of electrons toward the right is balanced by their drift toward the left.</a:t>
            </a:r>
          </a:p>
        </p:txBody>
      </p:sp>
      <p:sp>
        <p:nvSpPr>
          <p:cNvPr id="6" name="TextBox 5"/>
          <p:cNvSpPr txBox="1"/>
          <p:nvPr/>
        </p:nvSpPr>
        <p:spPr>
          <a:xfrm>
            <a:off x="5334000" y="1422400"/>
            <a:ext cx="3581400" cy="3416320"/>
          </a:xfrm>
          <a:prstGeom prst="rect">
            <a:avLst/>
          </a:prstGeom>
          <a:noFill/>
        </p:spPr>
        <p:txBody>
          <a:bodyPr wrap="square" rtlCol="0">
            <a:spAutoFit/>
          </a:bodyPr>
          <a:lstStyle/>
          <a:p>
            <a:pPr marL="342900" indent="-342900">
              <a:buFont typeface="Arial"/>
              <a:buChar char="•"/>
            </a:pPr>
            <a:r>
              <a:rPr lang="en-US" dirty="0"/>
              <a:t>Simple problem in the book solve for a 1D rod of material (open circuit configuration) </a:t>
            </a:r>
          </a:p>
          <a:p>
            <a:pPr marL="342900" indent="-342900">
              <a:buFont typeface="Arial"/>
              <a:buChar char="•"/>
            </a:pPr>
            <a:r>
              <a:rPr lang="en-US" dirty="0"/>
              <a:t>Assume </a:t>
            </a:r>
            <a:r>
              <a:rPr lang="en-US" dirty="0" err="1"/>
              <a:t>N(x</a:t>
            </a:r>
            <a:r>
              <a:rPr lang="en-US" dirty="0"/>
              <a:t>) = N</a:t>
            </a:r>
            <a:r>
              <a:rPr lang="en-US" baseline="-25000" dirty="0"/>
              <a:t>0</a:t>
            </a:r>
            <a:r>
              <a:rPr lang="en-US" dirty="0"/>
              <a:t> </a:t>
            </a:r>
            <a:r>
              <a:rPr lang="en-US" dirty="0" err="1"/>
              <a:t>e</a:t>
            </a:r>
            <a:r>
              <a:rPr lang="en-US" baseline="30000" dirty="0" err="1"/>
              <a:t>-x/b</a:t>
            </a:r>
            <a:r>
              <a:rPr lang="en-US" dirty="0"/>
              <a:t> </a:t>
            </a:r>
          </a:p>
          <a:p>
            <a:pPr marL="342900" indent="-342900">
              <a:buFont typeface="Arial"/>
              <a:buChar char="•"/>
            </a:pPr>
            <a:r>
              <a:rPr lang="en-US" dirty="0"/>
              <a:t>Assume Steady-State</a:t>
            </a:r>
          </a:p>
          <a:p>
            <a:pPr marL="342900" indent="-342900">
              <a:buFont typeface="Arial"/>
              <a:buChar char="•"/>
            </a:pPr>
            <a:r>
              <a:rPr lang="en-US" dirty="0"/>
              <a:t>Set the total electron flow to zero</a:t>
            </a:r>
          </a:p>
          <a:p>
            <a:pPr marL="342900" indent="-342900">
              <a:buFont typeface="Arial"/>
              <a:buChar char="•"/>
            </a:pPr>
            <a:endParaRPr lang="en-US" dirty="0"/>
          </a:p>
        </p:txBody>
      </p:sp>
      <p:sp>
        <p:nvSpPr>
          <p:cNvPr id="7" name="Title 1"/>
          <p:cNvSpPr txBox="1">
            <a:spLocks/>
          </p:cNvSpPr>
          <p:nvPr/>
        </p:nvSpPr>
        <p:spPr>
          <a:xfrm>
            <a:off x="457200" y="134918"/>
            <a:ext cx="8229600" cy="881082"/>
          </a:xfrm>
          <a:prstGeom prst="rect">
            <a:avLst/>
          </a:prstGeom>
        </p:spPr>
        <p:txBody>
          <a:bodyPr vert="horz"/>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0" cap="none" spc="0" normalizeH="0" baseline="0" noProof="0" dirty="0">
                <a:ln>
                  <a:noFill/>
                </a:ln>
                <a:solidFill>
                  <a:schemeClr val="tx2"/>
                </a:solidFill>
                <a:effectLst/>
                <a:uLnTx/>
                <a:uFillTx/>
                <a:latin typeface="+mj-lt"/>
                <a:ea typeface="+mj-ea"/>
                <a:cs typeface="+mj-cs"/>
              </a:rPr>
              <a:t>Complexity - Built in Field</a:t>
            </a:r>
          </a:p>
        </p:txBody>
      </p:sp>
    </p:spTree>
    <p:extLst>
      <p:ext uri="{BB962C8B-B14F-4D97-AF65-F5344CB8AC3E}">
        <p14:creationId xmlns:p14="http://schemas.microsoft.com/office/powerpoint/2010/main" val="354025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7652" name="Object 4"/>
          <p:cNvGraphicFramePr>
            <a:graphicFrameLocks noChangeAspect="1"/>
          </p:cNvGraphicFramePr>
          <p:nvPr>
            <p:extLst>
              <p:ext uri="{D42A27DB-BD31-4B8C-83A1-F6EECF244321}">
                <p14:modId xmlns:p14="http://schemas.microsoft.com/office/powerpoint/2010/main" val="699240023"/>
              </p:ext>
            </p:extLst>
          </p:nvPr>
        </p:nvGraphicFramePr>
        <p:xfrm>
          <a:off x="1103313" y="2654300"/>
          <a:ext cx="2327275" cy="863600"/>
        </p:xfrm>
        <a:graphic>
          <a:graphicData uri="http://schemas.openxmlformats.org/presentationml/2006/ole">
            <mc:AlternateContent xmlns:mc="http://schemas.openxmlformats.org/markup-compatibility/2006">
              <mc:Choice xmlns:v="urn:schemas-microsoft-com:vml" Requires="v">
                <p:oleObj spid="_x0000_s1592418" name="Equation" r:id="rId3" imgW="1193800" imgH="444500" progId="Equation.3">
                  <p:embed/>
                </p:oleObj>
              </mc:Choice>
              <mc:Fallback>
                <p:oleObj name="Equation" r:id="rId3" imgW="1193800" imgH="444500" progId="Equation.3">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3" y="2654300"/>
                        <a:ext cx="232727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7655" name="Object 7"/>
          <p:cNvGraphicFramePr>
            <a:graphicFrameLocks noChangeAspect="1"/>
          </p:cNvGraphicFramePr>
          <p:nvPr>
            <p:extLst>
              <p:ext uri="{D42A27DB-BD31-4B8C-83A1-F6EECF244321}">
                <p14:modId xmlns:p14="http://schemas.microsoft.com/office/powerpoint/2010/main" val="770125580"/>
              </p:ext>
            </p:extLst>
          </p:nvPr>
        </p:nvGraphicFramePr>
        <p:xfrm>
          <a:off x="1489075" y="5026025"/>
          <a:ext cx="1352550" cy="882650"/>
        </p:xfrm>
        <a:graphic>
          <a:graphicData uri="http://schemas.openxmlformats.org/presentationml/2006/ole">
            <mc:AlternateContent xmlns:mc="http://schemas.openxmlformats.org/markup-compatibility/2006">
              <mc:Choice xmlns:v="urn:schemas-microsoft-com:vml" Requires="v">
                <p:oleObj spid="_x0000_s1592419" name="Equation" r:id="rId5" imgW="546100" imgH="355600" progId="Equation.3">
                  <p:embed/>
                </p:oleObj>
              </mc:Choice>
              <mc:Fallback>
                <p:oleObj name="Equation" r:id="rId5" imgW="546100" imgH="355600" progId="Equation.3">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9075" y="5026025"/>
                        <a:ext cx="1352550"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4487333" y="475936"/>
            <a:ext cx="4533377" cy="5940088"/>
          </a:xfrm>
          <a:prstGeom prst="rect">
            <a:avLst/>
          </a:prstGeom>
          <a:noFill/>
        </p:spPr>
        <p:txBody>
          <a:bodyPr wrap="square" rtlCol="0">
            <a:spAutoFit/>
          </a:bodyPr>
          <a:lstStyle/>
          <a:p>
            <a:pPr marL="342900" indent="-342900">
              <a:buFont typeface="Arial"/>
              <a:buChar char="•"/>
            </a:pPr>
            <a:r>
              <a:rPr lang="en-US" sz="2000" dirty="0"/>
              <a:t>SS electron flow = 0</a:t>
            </a:r>
          </a:p>
          <a:p>
            <a:pPr marL="342900" indent="-342900">
              <a:buFont typeface="Arial"/>
              <a:buChar char="•"/>
            </a:pPr>
            <a:endParaRPr lang="en-US" sz="2000" dirty="0"/>
          </a:p>
          <a:p>
            <a:pPr marL="342900" indent="-342900">
              <a:buFont typeface="Arial"/>
              <a:buChar char="•"/>
            </a:pPr>
            <a:r>
              <a:rPr lang="en-US" sz="2000" dirty="0"/>
              <a:t>E is gradient of potential</a:t>
            </a:r>
          </a:p>
          <a:p>
            <a:pPr marL="342900" indent="-342900">
              <a:buFont typeface="Arial"/>
              <a:buChar char="•"/>
            </a:pPr>
            <a:endParaRPr lang="en-US" sz="2000" dirty="0"/>
          </a:p>
          <a:p>
            <a:pPr marL="342900" indent="-342900">
              <a:buFont typeface="Arial"/>
              <a:buChar char="•"/>
            </a:pPr>
            <a:r>
              <a:rPr lang="en-US" sz="2000" dirty="0"/>
              <a:t>Integrate the equation between limits gives built in field</a:t>
            </a:r>
          </a:p>
          <a:p>
            <a:pPr marL="342900" indent="-342900">
              <a:buFont typeface="Arial"/>
              <a:buChar char="•"/>
            </a:pPr>
            <a:r>
              <a:rPr lang="en-US" sz="2000" dirty="0"/>
              <a:t>Assume the N(x) is not disturbed significantly n</a:t>
            </a:r>
            <a:r>
              <a:rPr lang="en-US" sz="2000" baseline="-25000" dirty="0"/>
              <a:t>2</a:t>
            </a:r>
            <a:r>
              <a:rPr lang="en-US" sz="2000" dirty="0"/>
              <a:t> and n</a:t>
            </a:r>
            <a:r>
              <a:rPr lang="en-US" sz="2000" baseline="-25000" dirty="0"/>
              <a:t>1</a:t>
            </a:r>
            <a:r>
              <a:rPr lang="en-US" sz="2000" dirty="0"/>
              <a:t> are prescribed by doping. V</a:t>
            </a:r>
            <a:r>
              <a:rPr lang="en-US" sz="2000" baseline="-25000" dirty="0"/>
              <a:t>2</a:t>
            </a:r>
            <a:r>
              <a:rPr lang="en-US" sz="2000" dirty="0"/>
              <a:t> and V</a:t>
            </a:r>
            <a:r>
              <a:rPr lang="en-US" sz="2000" baseline="-25000" dirty="0"/>
              <a:t>1</a:t>
            </a:r>
            <a:r>
              <a:rPr lang="en-US" sz="2000" dirty="0"/>
              <a:t> are voltages at any points 1 and 2.</a:t>
            </a:r>
          </a:p>
          <a:p>
            <a:pPr marL="342900" indent="-342900">
              <a:buFont typeface="Arial"/>
              <a:buChar char="•"/>
            </a:pPr>
            <a:r>
              <a:rPr lang="en-US" sz="2000" dirty="0"/>
              <a:t>Use Einstein relation to simplify with </a:t>
            </a:r>
          </a:p>
          <a:p>
            <a:pPr marL="800100" lvl="1" indent="-342900">
              <a:buFont typeface="Arial"/>
              <a:buChar char="•"/>
            </a:pPr>
            <a:r>
              <a:rPr lang="en-US" sz="2000" dirty="0"/>
              <a:t>E = grad V</a:t>
            </a:r>
          </a:p>
          <a:p>
            <a:pPr marL="800100" lvl="1" indent="-342900">
              <a:buFont typeface="Arial"/>
              <a:buChar char="•"/>
            </a:pPr>
            <a:r>
              <a:rPr lang="en-US" sz="2000" dirty="0"/>
              <a:t>n ~ N(x)  </a:t>
            </a:r>
          </a:p>
          <a:p>
            <a:pPr marL="342900" indent="-342900">
              <a:buFont typeface="Arial"/>
              <a:buChar char="•"/>
            </a:pPr>
            <a:r>
              <a:rPr lang="en-US" sz="2000" dirty="0"/>
              <a:t>Result is built in constant electric field</a:t>
            </a:r>
          </a:p>
          <a:p>
            <a:pPr marL="342900" indent="-342900">
              <a:buFont typeface="Arial"/>
              <a:buChar char="•"/>
            </a:pPr>
            <a:r>
              <a:rPr lang="en-US" sz="2000" dirty="0"/>
              <a:t>We can use this in the base of transistor to accelerate the electrons to the collector and increase the “speed” of the device.</a:t>
            </a:r>
          </a:p>
          <a:p>
            <a:pPr marL="342900" indent="-342900">
              <a:buFont typeface="Arial"/>
              <a:buChar char="•"/>
            </a:pPr>
            <a:endParaRPr lang="en-US" sz="2000" dirty="0"/>
          </a:p>
        </p:txBody>
      </p:sp>
      <p:graphicFrame>
        <p:nvGraphicFramePr>
          <p:cNvPr id="11" name="Object 4"/>
          <p:cNvGraphicFramePr>
            <a:graphicFrameLocks noChangeAspect="1"/>
          </p:cNvGraphicFramePr>
          <p:nvPr>
            <p:extLst>
              <p:ext uri="{D42A27DB-BD31-4B8C-83A1-F6EECF244321}">
                <p14:modId xmlns:p14="http://schemas.microsoft.com/office/powerpoint/2010/main" val="4293541572"/>
              </p:ext>
            </p:extLst>
          </p:nvPr>
        </p:nvGraphicFramePr>
        <p:xfrm>
          <a:off x="823913" y="1387475"/>
          <a:ext cx="3154362" cy="768350"/>
        </p:xfrm>
        <a:graphic>
          <a:graphicData uri="http://schemas.openxmlformats.org/presentationml/2006/ole">
            <mc:AlternateContent xmlns:mc="http://schemas.openxmlformats.org/markup-compatibility/2006">
              <mc:Choice xmlns:v="urn:schemas-microsoft-com:vml" Requires="v">
                <p:oleObj spid="_x0000_s1592420" name="Equation" r:id="rId7" imgW="1460500" imgH="355600" progId="Equation.3">
                  <p:embed/>
                </p:oleObj>
              </mc:Choice>
              <mc:Fallback>
                <p:oleObj name="Equation" r:id="rId7" imgW="1460500" imgH="355600" progId="Equation.3">
                  <p:embed/>
                  <p:pic>
                    <p:nvPicPr>
                      <p:cNvPr id="0"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913" y="1387475"/>
                        <a:ext cx="3154362"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4288948451"/>
              </p:ext>
            </p:extLst>
          </p:nvPr>
        </p:nvGraphicFramePr>
        <p:xfrm>
          <a:off x="860425" y="358775"/>
          <a:ext cx="3321050" cy="768350"/>
        </p:xfrm>
        <a:graphic>
          <a:graphicData uri="http://schemas.openxmlformats.org/presentationml/2006/ole">
            <mc:AlternateContent xmlns:mc="http://schemas.openxmlformats.org/markup-compatibility/2006">
              <mc:Choice xmlns:v="urn:schemas-microsoft-com:vml" Requires="v">
                <p:oleObj spid="_x0000_s1592421" name="Equation" r:id="rId9" imgW="1536700" imgH="355600" progId="Equation.3">
                  <p:embed/>
                </p:oleObj>
              </mc:Choice>
              <mc:Fallback>
                <p:oleObj name="Equation" r:id="rId9" imgW="1536700" imgH="355600" progId="Equation.3">
                  <p:embed/>
                  <p:pic>
                    <p:nvPicPr>
                      <p:cNvPr id="0"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0425" y="358775"/>
                        <a:ext cx="33210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6299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066800"/>
            <a:ext cx="8229600" cy="4525963"/>
          </a:xfrm>
        </p:spPr>
        <p:txBody>
          <a:bodyPr/>
          <a:lstStyle/>
          <a:p>
            <a:r>
              <a:rPr lang="en-US" sz="2000" dirty="0">
                <a:latin typeface="Body" charset="0"/>
              </a:rPr>
              <a:t>Introduction to transport</a:t>
            </a:r>
          </a:p>
          <a:p>
            <a:pPr lvl="1"/>
            <a:r>
              <a:rPr lang="en-US" sz="2000" dirty="0">
                <a:latin typeface="Body" charset="0"/>
              </a:rPr>
              <a:t>Diffusion</a:t>
            </a:r>
          </a:p>
          <a:p>
            <a:pPr lvl="1"/>
            <a:r>
              <a:rPr lang="en-US" sz="2000" dirty="0">
                <a:latin typeface="Body" charset="0"/>
              </a:rPr>
              <a:t>Drift</a:t>
            </a:r>
          </a:p>
          <a:p>
            <a:pPr lvl="1"/>
            <a:r>
              <a:rPr lang="en-US" sz="2000" dirty="0">
                <a:latin typeface="Body" charset="0"/>
              </a:rPr>
              <a:t>Continuity</a:t>
            </a:r>
          </a:p>
          <a:p>
            <a:r>
              <a:rPr lang="en-US" sz="2000" dirty="0">
                <a:latin typeface="Body" charset="0"/>
              </a:rPr>
              <a:t>Semiconductor transport equations</a:t>
            </a:r>
          </a:p>
          <a:p>
            <a:pPr lvl="1"/>
            <a:r>
              <a:rPr lang="en-US" sz="2000" dirty="0">
                <a:latin typeface="Body" charset="0"/>
              </a:rPr>
              <a:t>Non-linearity</a:t>
            </a:r>
          </a:p>
          <a:p>
            <a:pPr lvl="1"/>
            <a:r>
              <a:rPr lang="en-US" sz="2000" dirty="0">
                <a:latin typeface="Body" charset="0"/>
              </a:rPr>
              <a:t>Coupling</a:t>
            </a:r>
          </a:p>
          <a:p>
            <a:r>
              <a:rPr lang="en-US" sz="2000" dirty="0">
                <a:latin typeface="Body" charset="0"/>
              </a:rPr>
              <a:t>Complexity</a:t>
            </a:r>
          </a:p>
          <a:p>
            <a:r>
              <a:rPr lang="en-US" sz="2000" dirty="0">
                <a:latin typeface="Body" charset="0"/>
              </a:rPr>
              <a:t>Finite Difference Formulation</a:t>
            </a:r>
          </a:p>
          <a:p>
            <a:r>
              <a:rPr lang="en-US" sz="2000" dirty="0">
                <a:latin typeface="Body" charset="0"/>
              </a:rPr>
              <a:t>Examples</a:t>
            </a:r>
          </a:p>
          <a:p>
            <a:pPr lvl="1"/>
            <a:r>
              <a:rPr lang="en-US" sz="1600" dirty="0">
                <a:latin typeface="Body" charset="0"/>
              </a:rPr>
              <a:t>Gaussian pulses</a:t>
            </a:r>
          </a:p>
          <a:p>
            <a:pPr lvl="1"/>
            <a:r>
              <a:rPr lang="en-US" sz="1600" dirty="0">
                <a:latin typeface="Body" charset="0"/>
              </a:rPr>
              <a:t>PN diodes</a:t>
            </a:r>
          </a:p>
          <a:p>
            <a:endParaRPr lang="en-US" dirty="0"/>
          </a:p>
        </p:txBody>
      </p:sp>
    </p:spTree>
    <p:extLst>
      <p:ext uri="{BB962C8B-B14F-4D97-AF65-F5344CB8AC3E}">
        <p14:creationId xmlns:p14="http://schemas.microsoft.com/office/powerpoint/2010/main" val="949771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5.31</a:t>
            </a:r>
          </a:p>
        </p:txBody>
      </p:sp>
      <p:sp>
        <p:nvSpPr>
          <p:cNvPr id="5"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pic>
        <p:nvPicPr>
          <p:cNvPr id="619522" name="Picture 2"/>
          <p:cNvPicPr>
            <a:picLocks noChangeAspect="1" noChangeArrowheads="1"/>
          </p:cNvPicPr>
          <p:nvPr/>
        </p:nvPicPr>
        <p:blipFill>
          <a:blip r:embed="rId3"/>
          <a:srcRect/>
          <a:stretch>
            <a:fillRect/>
          </a:stretch>
        </p:blipFill>
        <p:spPr bwMode="auto">
          <a:xfrm>
            <a:off x="167409" y="560244"/>
            <a:ext cx="4762557" cy="3007302"/>
          </a:xfrm>
          <a:prstGeom prst="rect">
            <a:avLst/>
          </a:prstGeom>
          <a:noFill/>
          <a:ln w="9525">
            <a:noFill/>
            <a:miter lim="800000"/>
            <a:headEnd/>
            <a:tailEnd/>
          </a:ln>
          <a:effectLst/>
        </p:spPr>
      </p:pic>
      <p:sp>
        <p:nvSpPr>
          <p:cNvPr id="2" name="TextBox 1"/>
          <p:cNvSpPr txBox="1"/>
          <p:nvPr/>
        </p:nvSpPr>
        <p:spPr>
          <a:xfrm>
            <a:off x="5297054" y="1342390"/>
            <a:ext cx="3509820" cy="2308324"/>
          </a:xfrm>
          <a:prstGeom prst="rect">
            <a:avLst/>
          </a:prstGeom>
          <a:noFill/>
        </p:spPr>
        <p:txBody>
          <a:bodyPr wrap="square" rtlCol="0">
            <a:spAutoFit/>
          </a:bodyPr>
          <a:lstStyle/>
          <a:p>
            <a:r>
              <a:rPr lang="en-US" dirty="0"/>
              <a:t>1D drift-diffusion equation</a:t>
            </a:r>
          </a:p>
          <a:p>
            <a:endParaRPr lang="en-US" dirty="0"/>
          </a:p>
          <a:p>
            <a:r>
              <a:rPr lang="en-US" dirty="0"/>
              <a:t>Two carriers and two transport mechanisms. </a:t>
            </a:r>
          </a:p>
          <a:p>
            <a:endParaRPr lang="en-US" dirty="0"/>
          </a:p>
          <a:p>
            <a:r>
              <a:rPr lang="en-US" dirty="0"/>
              <a:t>Life gets a bit complicated.</a:t>
            </a:r>
          </a:p>
        </p:txBody>
      </p:sp>
      <p:sp>
        <p:nvSpPr>
          <p:cNvPr id="7" name="Rectangle 5"/>
          <p:cNvSpPr>
            <a:spLocks noChangeArrowheads="1"/>
          </p:cNvSpPr>
          <p:nvPr/>
        </p:nvSpPr>
        <p:spPr bwMode="auto">
          <a:xfrm>
            <a:off x="777009" y="3943928"/>
            <a:ext cx="2732809" cy="604982"/>
          </a:xfrm>
          <a:prstGeom prst="rect">
            <a:avLst/>
          </a:prstGeom>
          <a:noFill/>
          <a:ln w="9525">
            <a:noFill/>
            <a:miter lim="800000"/>
            <a:headEnd/>
            <a:tailEnd/>
          </a:ln>
          <a:effectLst/>
        </p:spPr>
        <p:txBody>
          <a:bodyPr anchor="ctr">
            <a:prstTxWarp prst="textNoShape">
              <a:avLst/>
            </a:prstTxWarp>
          </a:bodyPr>
          <a:lstStyle/>
          <a:p>
            <a:pPr algn="ctr" eaLnBrk="1" hangingPunct="1"/>
            <a:r>
              <a:rPr lang="en-US" sz="2000" b="1" dirty="0">
                <a:solidFill>
                  <a:srgbClr val="ED181E"/>
                </a:solidFill>
              </a:rPr>
              <a:t>Total Electron Current Due to Drift and Diffusion</a:t>
            </a:r>
          </a:p>
        </p:txBody>
      </p:sp>
      <p:graphicFrame>
        <p:nvGraphicFramePr>
          <p:cNvPr id="8" name="Object 7"/>
          <p:cNvGraphicFramePr>
            <a:graphicFrameLocks noChangeAspect="1"/>
          </p:cNvGraphicFramePr>
          <p:nvPr>
            <p:extLst>
              <p:ext uri="{D42A27DB-BD31-4B8C-83A1-F6EECF244321}">
                <p14:modId xmlns:p14="http://schemas.microsoft.com/office/powerpoint/2010/main" val="1425545386"/>
              </p:ext>
            </p:extLst>
          </p:nvPr>
        </p:nvGraphicFramePr>
        <p:xfrm>
          <a:off x="770948" y="4681971"/>
          <a:ext cx="2410629" cy="705103"/>
        </p:xfrm>
        <a:graphic>
          <a:graphicData uri="http://schemas.openxmlformats.org/presentationml/2006/ole">
            <mc:AlternateContent xmlns:mc="http://schemas.openxmlformats.org/markup-compatibility/2006">
              <mc:Choice xmlns:v="urn:schemas-microsoft-com:vml" Requires="v">
                <p:oleObj spid="_x0000_s1610830" name="Equation" r:id="rId4" imgW="1346040" imgH="393480" progId="Equation.3">
                  <p:embed/>
                </p:oleObj>
              </mc:Choice>
              <mc:Fallback>
                <p:oleObj name="Equation" r:id="rId4" imgW="1346040" imgH="393480" progId="Equation.3">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48" y="4681971"/>
                        <a:ext cx="2410629" cy="705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2"/>
          <p:cNvSpPr txBox="1">
            <a:spLocks noChangeArrowheads="1"/>
          </p:cNvSpPr>
          <p:nvPr/>
        </p:nvSpPr>
        <p:spPr bwMode="auto">
          <a:xfrm>
            <a:off x="4357255" y="3934691"/>
            <a:ext cx="3386070" cy="646419"/>
          </a:xfrm>
          <a:prstGeom prst="rect">
            <a:avLst/>
          </a:prstGeom>
          <a:solidFill>
            <a:srgbClr val="FFFFFF"/>
          </a:solidFill>
          <a:ln>
            <a:solidFill>
              <a:schemeClr val="bg1"/>
            </a:solidFill>
            <a:miter lim="800000"/>
            <a:headEnd/>
            <a:tailEnd/>
          </a:ln>
        </p:spPr>
        <p:txBody>
          <a:bodyPr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65" charset="0"/>
              </a:defRPr>
            </a:lvl2pPr>
            <a:lvl3pPr algn="ctr" rtl="0" fontAlgn="base">
              <a:spcBef>
                <a:spcPct val="0"/>
              </a:spcBef>
              <a:spcAft>
                <a:spcPct val="0"/>
              </a:spcAft>
              <a:defRPr sz="4400">
                <a:solidFill>
                  <a:schemeClr val="tx2"/>
                </a:solidFill>
                <a:latin typeface="Arial" pitchFamily="-65" charset="0"/>
              </a:defRPr>
            </a:lvl3pPr>
            <a:lvl4pPr algn="ctr" rtl="0" fontAlgn="base">
              <a:spcBef>
                <a:spcPct val="0"/>
              </a:spcBef>
              <a:spcAft>
                <a:spcPct val="0"/>
              </a:spcAft>
              <a:defRPr sz="4400">
                <a:solidFill>
                  <a:schemeClr val="tx2"/>
                </a:solidFill>
                <a:latin typeface="Arial" pitchFamily="-65" charset="0"/>
              </a:defRPr>
            </a:lvl4pPr>
            <a:lvl5pPr algn="ctr" rtl="0" fontAlgn="base">
              <a:spcBef>
                <a:spcPct val="0"/>
              </a:spcBef>
              <a:spcAft>
                <a:spcPct val="0"/>
              </a:spcAft>
              <a:defRPr sz="4400">
                <a:solidFill>
                  <a:schemeClr val="tx2"/>
                </a:solidFill>
                <a:latin typeface="Arial" pitchFamily="-65" charset="0"/>
              </a:defRPr>
            </a:lvl5pPr>
            <a:lvl6pPr marL="457200" algn="ctr" rtl="0" fontAlgn="base">
              <a:spcBef>
                <a:spcPct val="0"/>
              </a:spcBef>
              <a:spcAft>
                <a:spcPct val="0"/>
              </a:spcAft>
              <a:defRPr sz="4400">
                <a:solidFill>
                  <a:schemeClr val="tx2"/>
                </a:solidFill>
                <a:latin typeface="Arial" pitchFamily="-65" charset="0"/>
              </a:defRPr>
            </a:lvl6pPr>
            <a:lvl7pPr marL="914400" algn="ctr" rtl="0" fontAlgn="base">
              <a:spcBef>
                <a:spcPct val="0"/>
              </a:spcBef>
              <a:spcAft>
                <a:spcPct val="0"/>
              </a:spcAft>
              <a:defRPr sz="4400">
                <a:solidFill>
                  <a:schemeClr val="tx2"/>
                </a:solidFill>
                <a:latin typeface="Arial" pitchFamily="-65" charset="0"/>
              </a:defRPr>
            </a:lvl7pPr>
            <a:lvl8pPr marL="1371600" algn="ctr" rtl="0" fontAlgn="base">
              <a:spcBef>
                <a:spcPct val="0"/>
              </a:spcBef>
              <a:spcAft>
                <a:spcPct val="0"/>
              </a:spcAft>
              <a:defRPr sz="4400">
                <a:solidFill>
                  <a:schemeClr val="tx2"/>
                </a:solidFill>
                <a:latin typeface="Arial" pitchFamily="-65" charset="0"/>
              </a:defRPr>
            </a:lvl8pPr>
            <a:lvl9pPr marL="1828800" algn="ctr" rtl="0" fontAlgn="base">
              <a:spcBef>
                <a:spcPct val="0"/>
              </a:spcBef>
              <a:spcAft>
                <a:spcPct val="0"/>
              </a:spcAft>
              <a:defRPr sz="4400">
                <a:solidFill>
                  <a:schemeClr val="tx2"/>
                </a:solidFill>
                <a:latin typeface="Arial" pitchFamily="-65" charset="0"/>
              </a:defRPr>
            </a:lvl9pPr>
          </a:lstStyle>
          <a:p>
            <a:r>
              <a:rPr lang="en-US" sz="2000" b="1" dirty="0">
                <a:solidFill>
                  <a:srgbClr val="ED181E"/>
                </a:solidFill>
                <a:latin typeface="Times New Roman" pitchFamily="-65" charset="0"/>
              </a:rPr>
              <a:t>Total Hole Current Due to Drift and Diffusion</a:t>
            </a:r>
          </a:p>
        </p:txBody>
      </p:sp>
      <p:graphicFrame>
        <p:nvGraphicFramePr>
          <p:cNvPr id="10" name="Object 4"/>
          <p:cNvGraphicFramePr>
            <a:graphicFrameLocks noChangeAspect="1"/>
          </p:cNvGraphicFramePr>
          <p:nvPr>
            <p:extLst>
              <p:ext uri="{D42A27DB-BD31-4B8C-83A1-F6EECF244321}">
                <p14:modId xmlns:p14="http://schemas.microsoft.com/office/powerpoint/2010/main" val="1359040088"/>
              </p:ext>
            </p:extLst>
          </p:nvPr>
        </p:nvGraphicFramePr>
        <p:xfrm>
          <a:off x="4831918" y="4617460"/>
          <a:ext cx="2467421" cy="708597"/>
        </p:xfrm>
        <a:graphic>
          <a:graphicData uri="http://schemas.openxmlformats.org/presentationml/2006/ole">
            <mc:AlternateContent xmlns:mc="http://schemas.openxmlformats.org/markup-compatibility/2006">
              <mc:Choice xmlns:v="urn:schemas-microsoft-com:vml" Requires="v">
                <p:oleObj spid="_x0000_s1610831" name="Equation" r:id="rId6" imgW="1371600" imgH="393480" progId="Equation.3">
                  <p:embed/>
                </p:oleObj>
              </mc:Choice>
              <mc:Fallback>
                <p:oleObj name="Equation" r:id="rId6" imgW="1371600" imgH="393480" progId="Equation.3">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1918" y="4617460"/>
                        <a:ext cx="2467421" cy="7085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5"/>
          <p:cNvSpPr>
            <a:spLocks noChangeArrowheads="1"/>
          </p:cNvSpPr>
          <p:nvPr/>
        </p:nvSpPr>
        <p:spPr bwMode="auto">
          <a:xfrm>
            <a:off x="1970041" y="5646499"/>
            <a:ext cx="4277796" cy="150410"/>
          </a:xfrm>
          <a:prstGeom prst="rect">
            <a:avLst/>
          </a:prstGeom>
          <a:noFill/>
          <a:ln w="9525">
            <a:noFill/>
            <a:miter lim="800000"/>
            <a:headEnd/>
            <a:tailEnd/>
          </a:ln>
          <a:effectLst/>
        </p:spPr>
        <p:txBody>
          <a:bodyPr anchor="ctr">
            <a:prstTxWarp prst="textNoShape">
              <a:avLst/>
            </a:prstTxWarp>
          </a:bodyPr>
          <a:lstStyle/>
          <a:p>
            <a:pPr algn="ctr" eaLnBrk="1" hangingPunct="1"/>
            <a:r>
              <a:rPr lang="en-US" sz="2000" b="1" dirty="0">
                <a:solidFill>
                  <a:srgbClr val="ED181E"/>
                </a:solidFill>
              </a:rPr>
              <a:t>Einstein Relation</a:t>
            </a:r>
          </a:p>
        </p:txBody>
      </p:sp>
      <p:graphicFrame>
        <p:nvGraphicFramePr>
          <p:cNvPr id="12" name="Object 7"/>
          <p:cNvGraphicFramePr>
            <a:graphicFrameLocks noChangeAspect="1"/>
          </p:cNvGraphicFramePr>
          <p:nvPr>
            <p:extLst>
              <p:ext uri="{D42A27DB-BD31-4B8C-83A1-F6EECF244321}">
                <p14:modId xmlns:p14="http://schemas.microsoft.com/office/powerpoint/2010/main" val="3515087294"/>
              </p:ext>
            </p:extLst>
          </p:nvPr>
        </p:nvGraphicFramePr>
        <p:xfrm>
          <a:off x="6196592" y="5477356"/>
          <a:ext cx="889460" cy="618603"/>
        </p:xfrm>
        <a:graphic>
          <a:graphicData uri="http://schemas.openxmlformats.org/presentationml/2006/ole">
            <mc:AlternateContent xmlns:mc="http://schemas.openxmlformats.org/markup-compatibility/2006">
              <mc:Choice xmlns:v="urn:schemas-microsoft-com:vml" Requires="v">
                <p:oleObj spid="_x0000_s1610832" name="Equation" r:id="rId8" imgW="622080" imgH="431640" progId="Equation.3">
                  <p:embed/>
                </p:oleObj>
              </mc:Choice>
              <mc:Fallback>
                <p:oleObj name="Equation" r:id="rId8" imgW="622080" imgH="431640" progId="Equation.3">
                  <p:embed/>
                  <p:pic>
                    <p:nvPicPr>
                      <p:cNvPr id="0"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6592" y="5477356"/>
                        <a:ext cx="889460" cy="6186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1517499934"/>
              </p:ext>
            </p:extLst>
          </p:nvPr>
        </p:nvGraphicFramePr>
        <p:xfrm>
          <a:off x="5187374" y="5454650"/>
          <a:ext cx="907808" cy="618602"/>
        </p:xfrm>
        <a:graphic>
          <a:graphicData uri="http://schemas.openxmlformats.org/presentationml/2006/ole">
            <mc:AlternateContent xmlns:mc="http://schemas.openxmlformats.org/markup-compatibility/2006">
              <mc:Choice xmlns:v="urn:schemas-microsoft-com:vml" Requires="v">
                <p:oleObj spid="_x0000_s1610833" name="Equation" r:id="rId10" imgW="634680" imgH="431640" progId="Equation.3">
                  <p:embed/>
                </p:oleObj>
              </mc:Choice>
              <mc:Fallback>
                <p:oleObj name="Equation" r:id="rId10" imgW="634680" imgH="431640" progId="Equation.3">
                  <p:embed/>
                  <p:pic>
                    <p:nvPicPr>
                      <p:cNvPr id="0"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7374" y="5454650"/>
                        <a:ext cx="907808" cy="6186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itle 1"/>
          <p:cNvSpPr txBox="1">
            <a:spLocks/>
          </p:cNvSpPr>
          <p:nvPr/>
        </p:nvSpPr>
        <p:spPr>
          <a:xfrm>
            <a:off x="4839945" y="270933"/>
            <a:ext cx="4189506" cy="1576014"/>
          </a:xfrm>
          <a:prstGeom prst="rect">
            <a:avLst/>
          </a:prstGeom>
        </p:spPr>
        <p:txBody>
          <a:bodyPr vert="horz"/>
          <a:lstStyle/>
          <a:p>
            <a:pPr eaLnBrk="1" hangingPunct="1">
              <a:defRPr/>
            </a:pPr>
            <a:r>
              <a:rPr kumimoji="0" lang="fi-FI" i="0" u="none" strike="noStrike" kern="0" cap="none" spc="0" normalizeH="0" baseline="0" noProof="0" dirty="0" err="1">
                <a:ln>
                  <a:noFill/>
                </a:ln>
                <a:solidFill>
                  <a:schemeClr val="tx2"/>
                </a:solidFill>
                <a:effectLst/>
                <a:uLnTx/>
                <a:uFillTx/>
                <a:latin typeface="+mj-lt"/>
                <a:ea typeface="+mj-ea"/>
                <a:cs typeface="+mj-cs"/>
              </a:rPr>
              <a:t>Photo-generation</a:t>
            </a:r>
            <a:r>
              <a:rPr kumimoji="0" lang="fi-FI" i="0" u="none" strike="noStrike" kern="0" cap="none" spc="0" normalizeH="0" baseline="0" noProof="0" dirty="0">
                <a:ln>
                  <a:noFill/>
                </a:ln>
                <a:solidFill>
                  <a:schemeClr val="tx2"/>
                </a:solidFill>
                <a:effectLst/>
                <a:uLnTx/>
                <a:uFillTx/>
                <a:latin typeface="+mj-lt"/>
                <a:ea typeface="+mj-ea"/>
                <a:cs typeface="+mj-cs"/>
              </a:rPr>
              <a:t> on </a:t>
            </a:r>
            <a:r>
              <a:rPr kumimoji="0" lang="fi-FI" i="0" u="none" strike="noStrike" kern="0" cap="none" spc="0" normalizeH="0" baseline="0" noProof="0" dirty="0" err="1">
                <a:ln>
                  <a:noFill/>
                </a:ln>
                <a:solidFill>
                  <a:schemeClr val="tx2"/>
                </a:solidFill>
                <a:effectLst/>
                <a:uLnTx/>
                <a:uFillTx/>
                <a:latin typeface="+mj-lt"/>
                <a:ea typeface="+mj-ea"/>
                <a:cs typeface="+mj-cs"/>
              </a:rPr>
              <a:t>Edge</a:t>
            </a:r>
            <a:r>
              <a:rPr kumimoji="0" lang="fi-FI" i="0" u="none" strike="noStrike" kern="0" cap="none" spc="0" normalizeH="0" baseline="0" noProof="0" dirty="0">
                <a:ln>
                  <a:noFill/>
                </a:ln>
                <a:solidFill>
                  <a:schemeClr val="tx2"/>
                </a:solidFill>
                <a:effectLst/>
                <a:uLnTx/>
                <a:uFillTx/>
                <a:latin typeface="+mj-lt"/>
                <a:ea typeface="+mj-ea"/>
                <a:cs typeface="+mj-cs"/>
              </a:rPr>
              <a:t> at </a:t>
            </a:r>
            <a:r>
              <a:rPr kumimoji="0" lang="fi-FI" i="0" u="none" strike="noStrike" kern="0" cap="none" spc="0" normalizeH="0" baseline="0" noProof="0" dirty="0" err="1">
                <a:ln>
                  <a:noFill/>
                </a:ln>
                <a:solidFill>
                  <a:schemeClr val="tx2"/>
                </a:solidFill>
                <a:effectLst/>
                <a:uLnTx/>
                <a:uFillTx/>
                <a:latin typeface="+mj-lt"/>
                <a:ea typeface="+mj-ea"/>
                <a:cs typeface="+mj-cs"/>
              </a:rPr>
              <a:t>Steady-State</a:t>
            </a:r>
            <a:r>
              <a:rPr kumimoji="0" lang="fi-FI" i="0" u="none" strike="noStrike" kern="0" cap="none" spc="0" normalizeH="0" baseline="0" noProof="0" dirty="0">
                <a:ln>
                  <a:noFill/>
                </a:ln>
                <a:solidFill>
                  <a:schemeClr val="tx2"/>
                </a:solidFill>
                <a:effectLst/>
                <a:uLnTx/>
                <a:uFillTx/>
                <a:latin typeface="+mj-lt"/>
                <a:ea typeface="+mj-ea"/>
                <a:cs typeface="+mj-cs"/>
              </a:rPr>
              <a:t> </a:t>
            </a:r>
          </a:p>
          <a:p>
            <a:pPr eaLnBrk="1" hangingPunct="1">
              <a:defRPr/>
            </a:pPr>
            <a:r>
              <a:rPr kumimoji="0" lang="fi-FI" i="0" u="none" strike="noStrike" kern="0" cap="none" spc="0" normalizeH="0" baseline="0" noProof="0" dirty="0">
                <a:ln>
                  <a:noFill/>
                </a:ln>
                <a:solidFill>
                  <a:schemeClr val="tx2"/>
                </a:solidFill>
                <a:effectLst/>
                <a:uLnTx/>
                <a:uFillTx/>
                <a:latin typeface="+mj-lt"/>
                <a:ea typeface="+mj-ea"/>
                <a:cs typeface="+mj-cs"/>
              </a:rPr>
              <a:t> </a:t>
            </a:r>
          </a:p>
          <a:p>
            <a:pPr marL="0" marR="0" lvl="0" indent="0" defTabSz="914400" rtl="0" eaLnBrk="1" fontAlgn="base" latinLnBrk="0" hangingPunct="1">
              <a:lnSpc>
                <a:spcPct val="100000"/>
              </a:lnSpc>
              <a:spcBef>
                <a:spcPct val="0"/>
              </a:spcBef>
              <a:spcAft>
                <a:spcPct val="0"/>
              </a:spcAft>
              <a:buClrTx/>
              <a:buSzTx/>
              <a:buFontTx/>
              <a:buNone/>
              <a:tabLst/>
              <a:defRPr/>
            </a:pPr>
            <a:br>
              <a:rPr kumimoji="0" lang="fi-FI" i="0" u="none" strike="noStrike" kern="0" cap="none" spc="0" normalizeH="0" baseline="0" noProof="0" dirty="0">
                <a:ln>
                  <a:noFill/>
                </a:ln>
                <a:solidFill>
                  <a:schemeClr val="tx2"/>
                </a:solidFill>
                <a:effectLst/>
                <a:uLnTx/>
                <a:uFillTx/>
                <a:latin typeface="+mj-lt"/>
                <a:ea typeface="+mj-ea"/>
                <a:cs typeface="+mj-cs"/>
              </a:rPr>
            </a:br>
            <a:endParaRPr kumimoji="0" lang="en-US" i="0" u="none" strike="noStrike" kern="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1085779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a:xfrm>
            <a:off x="0" y="6468533"/>
            <a:ext cx="9144000" cy="323850"/>
          </a:xfrm>
        </p:spPr>
        <p:txBody>
          <a:bodyPr/>
          <a:lstStyle/>
          <a:p>
            <a:r>
              <a:rPr lang="en-US" dirty="0"/>
              <a:t>Fig 5.34</a:t>
            </a:r>
          </a:p>
        </p:txBody>
      </p:sp>
      <p:pic>
        <p:nvPicPr>
          <p:cNvPr id="63497" name="Picture 9"/>
          <p:cNvPicPr>
            <a:picLocks noChangeAspect="1" noChangeArrowheads="1"/>
          </p:cNvPicPr>
          <p:nvPr/>
        </p:nvPicPr>
        <p:blipFill>
          <a:blip r:embed="rId2"/>
          <a:srcRect/>
          <a:stretch>
            <a:fillRect/>
          </a:stretch>
        </p:blipFill>
        <p:spPr bwMode="auto">
          <a:xfrm>
            <a:off x="114300" y="19682"/>
            <a:ext cx="4293347" cy="5530364"/>
          </a:xfrm>
          <a:prstGeom prst="rect">
            <a:avLst/>
          </a:prstGeom>
          <a:noFill/>
          <a:ln w="9525">
            <a:noFill/>
            <a:miter lim="800000"/>
            <a:headEnd/>
            <a:tailEnd/>
          </a:ln>
          <a:effectLst/>
        </p:spPr>
      </p:pic>
      <p:sp>
        <p:nvSpPr>
          <p:cNvPr id="63499" name="Text Box 11"/>
          <p:cNvSpPr txBox="1">
            <a:spLocks noChangeArrowheads="1"/>
          </p:cNvSpPr>
          <p:nvPr/>
        </p:nvSpPr>
        <p:spPr bwMode="auto">
          <a:xfrm>
            <a:off x="358214" y="5489575"/>
            <a:ext cx="4273550" cy="1368425"/>
          </a:xfrm>
          <a:prstGeom prst="rect">
            <a:avLst/>
          </a:prstGeom>
          <a:noFill/>
          <a:ln w="9525">
            <a:noFill/>
            <a:miter lim="800000"/>
            <a:headEnd/>
            <a:tailEnd/>
          </a:ln>
          <a:effectLst/>
        </p:spPr>
        <p:txBody>
          <a:bodyPr>
            <a:prstTxWarp prst="textNoShape">
              <a:avLst/>
            </a:prstTxWarp>
            <a:spAutoFit/>
          </a:bodyPr>
          <a:lstStyle/>
          <a:p>
            <a:pPr marL="457200" indent="-457200"/>
            <a:r>
              <a:rPr lang="en-US" sz="1400" dirty="0"/>
              <a:t>(a) Steady state excess carrier concentration profiles in</a:t>
            </a:r>
          </a:p>
          <a:p>
            <a:pPr marL="457200" indent="-457200"/>
            <a:r>
              <a:rPr lang="en-US" sz="1400" dirty="0"/>
              <a:t>an </a:t>
            </a:r>
            <a:r>
              <a:rPr lang="en-US" sz="1400" dirty="0" err="1"/>
              <a:t>n</a:t>
            </a:r>
            <a:r>
              <a:rPr lang="en-US" sz="1400" dirty="0"/>
              <a:t>-type semiconductor that is continuously illuminated</a:t>
            </a:r>
          </a:p>
          <a:p>
            <a:pPr marL="457200" indent="-457200"/>
            <a:r>
              <a:rPr lang="en-US" sz="1400" dirty="0"/>
              <a:t>at one end. </a:t>
            </a:r>
          </a:p>
          <a:p>
            <a:pPr marL="457200" indent="-457200"/>
            <a:r>
              <a:rPr lang="en-US" sz="1400" dirty="0"/>
              <a:t>(</a:t>
            </a:r>
            <a:r>
              <a:rPr lang="en-US" sz="1400" dirty="0" err="1"/>
              <a:t>b</a:t>
            </a:r>
            <a:r>
              <a:rPr lang="en-US" sz="1400" dirty="0"/>
              <a:t>) Majority and minority carrier current components in </a:t>
            </a:r>
          </a:p>
          <a:p>
            <a:pPr marL="457200" indent="-457200"/>
            <a:r>
              <a:rPr lang="en-US" sz="1400" dirty="0"/>
              <a:t>open circuit. </a:t>
            </a:r>
          </a:p>
          <a:p>
            <a:pPr marL="457200" indent="-457200"/>
            <a:r>
              <a:rPr lang="en-US" sz="1400" dirty="0"/>
              <a:t>Total current is zero.</a:t>
            </a:r>
          </a:p>
        </p:txBody>
      </p:sp>
      <p:sp>
        <p:nvSpPr>
          <p:cNvPr id="7" name="Content Placeholder 2"/>
          <p:cNvSpPr txBox="1">
            <a:spLocks/>
          </p:cNvSpPr>
          <p:nvPr/>
        </p:nvSpPr>
        <p:spPr>
          <a:xfrm>
            <a:off x="4662145" y="564776"/>
            <a:ext cx="4227856" cy="5683624"/>
          </a:xfrm>
          <a:prstGeom prst="rect">
            <a:avLst/>
          </a:prstGeom>
        </p:spPr>
        <p:txBody>
          <a:bodyPr vert="horz"/>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mn-lt"/>
                <a:ea typeface="+mn-ea"/>
                <a:cs typeface="+mn-cs"/>
              </a:rPr>
              <a:t>Diffusion equation for both carriers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mn-lt"/>
                <a:ea typeface="+mn-ea"/>
                <a:cs typeface="+mn-cs"/>
              </a:rPr>
              <a:t>Steady-state – flow of created</a:t>
            </a:r>
            <a:r>
              <a:rPr kumimoji="0" lang="en-US" sz="1800" b="0" i="0" u="none" strike="noStrike" kern="0" cap="none" spc="0" normalizeH="0" noProof="0" dirty="0">
                <a:ln>
                  <a:noFill/>
                </a:ln>
                <a:solidFill>
                  <a:schemeClr val="tx1"/>
                </a:solidFill>
                <a:effectLst/>
                <a:uLnTx/>
                <a:uFillTx/>
                <a:latin typeface="+mn-lt"/>
                <a:ea typeface="+mn-ea"/>
                <a:cs typeface="+mn-cs"/>
              </a:rPr>
              <a:t> electrons and holes at x=0 must be equal.</a:t>
            </a:r>
            <a:endParaRPr kumimoji="0" lang="en-US" sz="1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mn-lt"/>
                <a:ea typeface="+mn-ea"/>
                <a:cs typeface="+mn-cs"/>
              </a:rPr>
              <a:t>Generation at the edge – diffusion away with recombination occurring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mn-lt"/>
                <a:ea typeface="+mn-ea"/>
                <a:cs typeface="+mn-cs"/>
              </a:rPr>
              <a:t> Weak injection – majority carrier concentration is undisturbed</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mn-lt"/>
                <a:ea typeface="+mn-ea"/>
                <a:cs typeface="+mn-cs"/>
              </a:rPr>
              <a:t> Different diffusivities/</a:t>
            </a:r>
            <a:r>
              <a:rPr kumimoji="0" lang="en-US" sz="1800" b="0" i="0" u="none" strike="noStrike" kern="0" cap="none" spc="0" normalizeH="0" baseline="0" noProof="0" dirty="0" err="1">
                <a:ln>
                  <a:noFill/>
                </a:ln>
                <a:solidFill>
                  <a:schemeClr val="tx1"/>
                </a:solidFill>
                <a:effectLst/>
                <a:uLnTx/>
                <a:uFillTx/>
                <a:latin typeface="+mn-lt"/>
                <a:ea typeface="+mn-ea"/>
                <a:cs typeface="+mn-cs"/>
              </a:rPr>
              <a:t>mobilities</a:t>
            </a:r>
            <a:r>
              <a:rPr kumimoji="0" lang="en-US" sz="1800" b="0" i="0" u="none" strike="noStrike" kern="0" cap="none" spc="0" normalizeH="0" baseline="0" noProof="0" dirty="0">
                <a:ln>
                  <a:noFill/>
                </a:ln>
                <a:solidFill>
                  <a:schemeClr val="tx1"/>
                </a:solidFill>
                <a:effectLst/>
                <a:uLnTx/>
                <a:uFillTx/>
                <a:latin typeface="+mn-lt"/>
                <a:ea typeface="+mn-ea"/>
                <a:cs typeface="+mn-cs"/>
              </a:rPr>
              <a:t> result in different distributions.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mn-lt"/>
                <a:ea typeface="+mn-ea"/>
                <a:cs typeface="+mn-cs"/>
              </a:rPr>
              <a:t>Two currents flow </a:t>
            </a:r>
            <a:r>
              <a:rPr lang="en-US" sz="1800" kern="0" dirty="0">
                <a:latin typeface="+mn-lt"/>
              </a:rPr>
              <a:t>and </a:t>
            </a:r>
            <a:r>
              <a:rPr kumimoji="0" lang="en-US" sz="1800" b="0" i="0" u="none" strike="noStrike" kern="0" cap="none" spc="0" normalizeH="0" baseline="0" noProof="0" dirty="0">
                <a:ln>
                  <a:noFill/>
                </a:ln>
                <a:solidFill>
                  <a:schemeClr val="tx1"/>
                </a:solidFill>
                <a:effectLst/>
                <a:uLnTx/>
                <a:uFillTx/>
                <a:latin typeface="+mn-lt"/>
                <a:ea typeface="+mn-ea"/>
                <a:cs typeface="+mn-cs"/>
              </a:rPr>
              <a:t>tend to cancel out, but don’t quite.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mn-lt"/>
                <a:ea typeface="+mn-ea"/>
                <a:cs typeface="+mn-cs"/>
              </a:rPr>
              <a:t>As total current is zero there must be a drift current.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a:ln>
                  <a:noFill/>
                </a:ln>
                <a:solidFill>
                  <a:schemeClr val="tx1"/>
                </a:solidFill>
                <a:effectLst/>
                <a:uLnTx/>
                <a:uFillTx/>
                <a:latin typeface="+mn-lt"/>
                <a:ea typeface="+mn-ea"/>
                <a:cs typeface="+mn-cs"/>
              </a:rPr>
              <a:t>Drift current is due to majority carriers.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1" i="0" u="none" strike="noStrike" kern="0" cap="none" spc="0" normalizeH="0" baseline="0" noProof="0" dirty="0">
                <a:ln>
                  <a:noFill/>
                </a:ln>
                <a:solidFill>
                  <a:schemeClr val="tx1"/>
                </a:solidFill>
                <a:effectLst/>
                <a:uLnTx/>
                <a:uFillTx/>
                <a:latin typeface="+mn-lt"/>
                <a:ea typeface="+mn-ea"/>
                <a:cs typeface="+mn-cs"/>
              </a:rPr>
              <a:t>Minority carrier injection! -- </a:t>
            </a:r>
            <a:r>
              <a:rPr kumimoji="0" lang="en-US" sz="1800" b="0" i="0" u="none" strike="noStrike" kern="0" cap="none" spc="0" normalizeH="0" baseline="0" noProof="0" dirty="0">
                <a:ln>
                  <a:noFill/>
                </a:ln>
                <a:solidFill>
                  <a:schemeClr val="tx1"/>
                </a:solidFill>
                <a:effectLst/>
                <a:uLnTx/>
                <a:uFillTx/>
                <a:latin typeface="+mn-lt"/>
                <a:ea typeface="+mn-ea"/>
                <a:cs typeface="+mn-cs"/>
              </a:rPr>
              <a:t>is what we call this set of assumptions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8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57636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0724" name="Object 4"/>
          <p:cNvGraphicFramePr>
            <a:graphicFrameLocks noChangeAspect="1"/>
          </p:cNvGraphicFramePr>
          <p:nvPr>
            <p:extLst>
              <p:ext uri="{D42A27DB-BD31-4B8C-83A1-F6EECF244321}">
                <p14:modId xmlns:p14="http://schemas.microsoft.com/office/powerpoint/2010/main" val="4036670442"/>
              </p:ext>
            </p:extLst>
          </p:nvPr>
        </p:nvGraphicFramePr>
        <p:xfrm>
          <a:off x="531813" y="1981200"/>
          <a:ext cx="3252787" cy="876300"/>
        </p:xfrm>
        <a:graphic>
          <a:graphicData uri="http://schemas.openxmlformats.org/presentationml/2006/ole">
            <mc:AlternateContent xmlns:mc="http://schemas.openxmlformats.org/markup-compatibility/2006">
              <mc:Choice xmlns:v="urn:schemas-microsoft-com:vml" Requires="v">
                <p:oleObj spid="_x0000_s1593460" name="Equation" r:id="rId3" imgW="1651000" imgH="444500" progId="Equation.3">
                  <p:embed/>
                </p:oleObj>
              </mc:Choice>
              <mc:Fallback>
                <p:oleObj name="Equation" r:id="rId3" imgW="1651000" imgH="444500" progId="Equation.3">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3" y="1981200"/>
                        <a:ext cx="3252787" cy="8763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0727" name="Object 7"/>
          <p:cNvGraphicFramePr>
            <a:graphicFrameLocks noChangeAspect="1"/>
          </p:cNvGraphicFramePr>
          <p:nvPr>
            <p:extLst>
              <p:ext uri="{D42A27DB-BD31-4B8C-83A1-F6EECF244321}">
                <p14:modId xmlns:p14="http://schemas.microsoft.com/office/powerpoint/2010/main" val="710265239"/>
              </p:ext>
            </p:extLst>
          </p:nvPr>
        </p:nvGraphicFramePr>
        <p:xfrm>
          <a:off x="347663" y="2957513"/>
          <a:ext cx="5489575" cy="777875"/>
        </p:xfrm>
        <a:graphic>
          <a:graphicData uri="http://schemas.openxmlformats.org/presentationml/2006/ole">
            <mc:AlternateContent xmlns:mc="http://schemas.openxmlformats.org/markup-compatibility/2006">
              <mc:Choice xmlns:v="urn:schemas-microsoft-com:vml" Requires="v">
                <p:oleObj spid="_x0000_s1593461" name="Equation" r:id="rId5" imgW="3124200" imgH="444500" progId="Equation.3">
                  <p:embed/>
                </p:oleObj>
              </mc:Choice>
              <mc:Fallback>
                <p:oleObj name="Equation" r:id="rId5" imgW="3124200" imgH="444500" progId="Equation.3">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63" y="2957513"/>
                        <a:ext cx="5489575" cy="7778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36" name="Object 12"/>
          <p:cNvGraphicFramePr>
            <a:graphicFrameLocks noChangeAspect="1"/>
          </p:cNvGraphicFramePr>
          <p:nvPr>
            <p:extLst>
              <p:ext uri="{D42A27DB-BD31-4B8C-83A1-F6EECF244321}">
                <p14:modId xmlns:p14="http://schemas.microsoft.com/office/powerpoint/2010/main" val="3629528169"/>
              </p:ext>
            </p:extLst>
          </p:nvPr>
        </p:nvGraphicFramePr>
        <p:xfrm>
          <a:off x="696913" y="990600"/>
          <a:ext cx="1589087" cy="774700"/>
        </p:xfrm>
        <a:graphic>
          <a:graphicData uri="http://schemas.openxmlformats.org/presentationml/2006/ole">
            <mc:AlternateContent xmlns:mc="http://schemas.openxmlformats.org/markup-compatibility/2006">
              <mc:Choice xmlns:v="urn:schemas-microsoft-com:vml" Requires="v">
                <p:oleObj spid="_x0000_s1593462" name="Equation" r:id="rId7" imgW="850900" imgH="419100" progId="Equation.3">
                  <p:embed/>
                </p:oleObj>
              </mc:Choice>
              <mc:Fallback>
                <p:oleObj name="Equation" r:id="rId7" imgW="850900" imgH="419100" progId="Equation.3">
                  <p:embed/>
                  <p:pic>
                    <p:nvPicPr>
                      <p:cNvPr id="0" name="Picture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913" y="990600"/>
                        <a:ext cx="1589087"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4361330" y="695760"/>
            <a:ext cx="4630270" cy="5940088"/>
          </a:xfrm>
          <a:prstGeom prst="rect">
            <a:avLst/>
          </a:prstGeom>
          <a:noFill/>
        </p:spPr>
        <p:txBody>
          <a:bodyPr wrap="square" rtlCol="0">
            <a:spAutoFit/>
          </a:bodyPr>
          <a:lstStyle/>
          <a:p>
            <a:r>
              <a:rPr lang="en-US" sz="2000" dirty="0"/>
              <a:t>Assumption of diffusion only for minority carriers. Small field and few carriers mean insignificant drift current.</a:t>
            </a:r>
          </a:p>
          <a:p>
            <a:endParaRPr lang="en-US" sz="2000" dirty="0"/>
          </a:p>
          <a:p>
            <a:r>
              <a:rPr lang="en-US" sz="2000" dirty="0"/>
              <a:t>Presence of recombination gives a drop in the current (</a:t>
            </a:r>
            <a:r>
              <a:rPr lang="en-US" sz="2000" dirty="0" err="1"/>
              <a:t>exp</a:t>
            </a:r>
            <a:r>
              <a:rPr lang="en-US" sz="2000" dirty="0"/>
              <a:t>) as we move away from the surface.</a:t>
            </a:r>
          </a:p>
          <a:p>
            <a:endParaRPr lang="en-US" sz="2000" dirty="0"/>
          </a:p>
          <a:p>
            <a:endParaRPr lang="en-US" sz="2000" dirty="0"/>
          </a:p>
          <a:p>
            <a:endParaRPr lang="en-US" sz="2000" dirty="0"/>
          </a:p>
          <a:p>
            <a:r>
              <a:rPr lang="en-US" sz="2000" dirty="0"/>
              <a:t>Likewise, electrons also generated at surface diffuse away and we can solve the diffusion current for electrons.</a:t>
            </a:r>
          </a:p>
          <a:p>
            <a:endParaRPr lang="en-US" sz="2000" dirty="0"/>
          </a:p>
          <a:p>
            <a:endParaRPr lang="en-US" sz="2000" dirty="0"/>
          </a:p>
          <a:p>
            <a:endParaRPr lang="en-US" sz="2000" dirty="0"/>
          </a:p>
          <a:p>
            <a:r>
              <a:rPr lang="en-US" sz="2000" dirty="0"/>
              <a:t>Note this is only the current determined by diffusion – not the total electron current.</a:t>
            </a:r>
          </a:p>
          <a:p>
            <a:endParaRPr lang="en-US" sz="2000" dirty="0"/>
          </a:p>
        </p:txBody>
      </p:sp>
      <p:sp>
        <p:nvSpPr>
          <p:cNvPr id="2" name="TextBox 1"/>
          <p:cNvSpPr txBox="1"/>
          <p:nvPr/>
        </p:nvSpPr>
        <p:spPr>
          <a:xfrm>
            <a:off x="3141133" y="186266"/>
            <a:ext cx="2544286" cy="461665"/>
          </a:xfrm>
          <a:prstGeom prst="rect">
            <a:avLst/>
          </a:prstGeom>
          <a:noFill/>
        </p:spPr>
        <p:txBody>
          <a:bodyPr wrap="none" rtlCol="0">
            <a:spAutoFit/>
          </a:bodyPr>
          <a:lstStyle/>
          <a:p>
            <a:r>
              <a:rPr lang="en-US" dirty="0"/>
              <a:t>Derivation - </a:t>
            </a:r>
            <a:r>
              <a:rPr lang="en-US" dirty="0" err="1"/>
              <a:t>Kasop</a:t>
            </a:r>
            <a:endParaRPr lang="en-US" dirty="0"/>
          </a:p>
        </p:txBody>
      </p:sp>
      <p:sp>
        <p:nvSpPr>
          <p:cNvPr id="3" name="TextBox 2"/>
          <p:cNvSpPr txBox="1"/>
          <p:nvPr/>
        </p:nvSpPr>
        <p:spPr>
          <a:xfrm>
            <a:off x="2506133" y="1134532"/>
            <a:ext cx="834333" cy="461665"/>
          </a:xfrm>
          <a:prstGeom prst="rect">
            <a:avLst/>
          </a:prstGeom>
          <a:noFill/>
        </p:spPr>
        <p:txBody>
          <a:bodyPr wrap="none" rtlCol="0">
            <a:spAutoFit/>
          </a:bodyPr>
          <a:lstStyle/>
          <a:p>
            <a:r>
              <a:rPr lang="en-US" dirty="0"/>
              <a:t>gives</a:t>
            </a:r>
          </a:p>
        </p:txBody>
      </p:sp>
      <p:graphicFrame>
        <p:nvGraphicFramePr>
          <p:cNvPr id="11" name="Object 4"/>
          <p:cNvGraphicFramePr>
            <a:graphicFrameLocks noChangeAspect="1"/>
          </p:cNvGraphicFramePr>
          <p:nvPr>
            <p:extLst>
              <p:ext uri="{D42A27DB-BD31-4B8C-83A1-F6EECF244321}">
                <p14:modId xmlns:p14="http://schemas.microsoft.com/office/powerpoint/2010/main" val="3681251591"/>
              </p:ext>
            </p:extLst>
          </p:nvPr>
        </p:nvGraphicFramePr>
        <p:xfrm>
          <a:off x="393700" y="3898900"/>
          <a:ext cx="3630613" cy="963613"/>
        </p:xfrm>
        <a:graphic>
          <a:graphicData uri="http://schemas.openxmlformats.org/presentationml/2006/ole">
            <mc:AlternateContent xmlns:mc="http://schemas.openxmlformats.org/markup-compatibility/2006">
              <mc:Choice xmlns:v="urn:schemas-microsoft-com:vml" Requires="v">
                <p:oleObj spid="_x0000_s1593463" name="Equation" r:id="rId9" imgW="1663700" imgH="444500" progId="Equation.3">
                  <p:embed/>
                </p:oleObj>
              </mc:Choice>
              <mc:Fallback>
                <p:oleObj name="Equation" r:id="rId9" imgW="1663700" imgH="444500" progId="Equation.3">
                  <p:embed/>
                  <p:pic>
                    <p:nvPicPr>
                      <p:cNvPr id="0" name="Picture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700" y="3898900"/>
                        <a:ext cx="3630613" cy="96361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2807493117"/>
              </p:ext>
            </p:extLst>
          </p:nvPr>
        </p:nvGraphicFramePr>
        <p:xfrm>
          <a:off x="392113" y="4811713"/>
          <a:ext cx="5489575" cy="852487"/>
        </p:xfrm>
        <a:graphic>
          <a:graphicData uri="http://schemas.openxmlformats.org/presentationml/2006/ole">
            <mc:AlternateContent xmlns:mc="http://schemas.openxmlformats.org/markup-compatibility/2006">
              <mc:Choice xmlns:v="urn:schemas-microsoft-com:vml" Requires="v">
                <p:oleObj spid="_x0000_s1593464" name="Equation" r:id="rId11" imgW="2857500" imgH="444500" progId="Equation.3">
                  <p:embed/>
                </p:oleObj>
              </mc:Choice>
              <mc:Fallback>
                <p:oleObj name="Equation" r:id="rId11" imgW="2857500" imgH="444500" progId="Equation.3">
                  <p:embed/>
                  <p:pic>
                    <p:nvPicPr>
                      <p:cNvPr id="0" name="Picture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113" y="4811713"/>
                        <a:ext cx="5489575" cy="8524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16864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bwMode="auto">
          <a:xfrm>
            <a:off x="439548" y="249711"/>
            <a:ext cx="4035612" cy="989853"/>
          </a:xfrm>
          <a:solidFill>
            <a:srgbClr val="FFFFFF"/>
          </a:solidFill>
          <a:ln>
            <a:solidFill>
              <a:schemeClr val="bg1"/>
            </a:solidFill>
            <a:miter lim="800000"/>
            <a:headEnd/>
            <a:tailEnd/>
          </a:ln>
        </p:spPr>
        <p:txBody>
          <a:bodyPr wrap="square" lIns="91440" tIns="45720" rIns="91440" bIns="45720" numCol="1" anchor="t" anchorCtr="0" compatLnSpc="1">
            <a:prstTxWarp prst="textNoShape">
              <a:avLst/>
            </a:prstTxWarp>
          </a:bodyPr>
          <a:lstStyle/>
          <a:p>
            <a:r>
              <a:rPr lang="en-US" sz="2400" b="1" dirty="0">
                <a:solidFill>
                  <a:srgbClr val="ED181E"/>
                </a:solidFill>
                <a:latin typeface="Times New Roman" charset="0"/>
              </a:rPr>
              <a:t>Electron Drift Current: Use the Open Circuit Condition</a:t>
            </a:r>
          </a:p>
        </p:txBody>
      </p:sp>
      <p:graphicFrame>
        <p:nvGraphicFramePr>
          <p:cNvPr id="672772" name="Object 4"/>
          <p:cNvGraphicFramePr>
            <a:graphicFrameLocks noChangeAspect="1"/>
          </p:cNvGraphicFramePr>
          <p:nvPr>
            <p:extLst>
              <p:ext uri="{D42A27DB-BD31-4B8C-83A1-F6EECF244321}">
                <p14:modId xmlns:p14="http://schemas.microsoft.com/office/powerpoint/2010/main" val="812341315"/>
              </p:ext>
            </p:extLst>
          </p:nvPr>
        </p:nvGraphicFramePr>
        <p:xfrm>
          <a:off x="619800" y="1274510"/>
          <a:ext cx="3367835" cy="620071"/>
        </p:xfrm>
        <a:graphic>
          <a:graphicData uri="http://schemas.openxmlformats.org/presentationml/2006/ole">
            <mc:AlternateContent xmlns:mc="http://schemas.openxmlformats.org/markup-compatibility/2006">
              <mc:Choice xmlns:v="urn:schemas-microsoft-com:vml" Requires="v">
                <p:oleObj spid="_x0000_s1595448" name="Equation" r:id="rId3" imgW="1307880" imgH="241200" progId="Equation.3">
                  <p:embed/>
                </p:oleObj>
              </mc:Choice>
              <mc:Fallback>
                <p:oleObj name="Equation" r:id="rId3" imgW="1307880" imgH="241200" progId="Equation.3">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00" y="1274510"/>
                        <a:ext cx="3367835" cy="62007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2775" name="Object 7"/>
          <p:cNvGraphicFramePr>
            <a:graphicFrameLocks noChangeAspect="1"/>
          </p:cNvGraphicFramePr>
          <p:nvPr>
            <p:extLst>
              <p:ext uri="{D42A27DB-BD31-4B8C-83A1-F6EECF244321}">
                <p14:modId xmlns:p14="http://schemas.microsoft.com/office/powerpoint/2010/main" val="3607471360"/>
              </p:ext>
            </p:extLst>
          </p:nvPr>
        </p:nvGraphicFramePr>
        <p:xfrm>
          <a:off x="1408113" y="1985433"/>
          <a:ext cx="2224087" cy="1181100"/>
        </p:xfrm>
        <a:graphic>
          <a:graphicData uri="http://schemas.openxmlformats.org/presentationml/2006/ole">
            <mc:AlternateContent xmlns:mc="http://schemas.openxmlformats.org/markup-compatibility/2006">
              <mc:Choice xmlns:v="urn:schemas-microsoft-com:vml" Requires="v">
                <p:oleObj spid="_x0000_s1595449" name="Equation" r:id="rId5" imgW="812800" imgH="431800" progId="Equation.3">
                  <p:embed/>
                </p:oleObj>
              </mc:Choice>
              <mc:Fallback>
                <p:oleObj name="Equation" r:id="rId5" imgW="812800" imgH="431800" progId="Equation.3">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113" y="1985433"/>
                        <a:ext cx="2224087" cy="11811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 name="TextBox 8"/>
          <p:cNvSpPr txBox="1"/>
          <p:nvPr/>
        </p:nvSpPr>
        <p:spPr>
          <a:xfrm>
            <a:off x="4344341" y="703121"/>
            <a:ext cx="4626785" cy="5355313"/>
          </a:xfrm>
          <a:prstGeom prst="rect">
            <a:avLst/>
          </a:prstGeom>
          <a:noFill/>
        </p:spPr>
        <p:txBody>
          <a:bodyPr wrap="square" rtlCol="0">
            <a:spAutoFit/>
          </a:bodyPr>
          <a:lstStyle/>
          <a:p>
            <a:pPr marL="285750" indent="-285750">
              <a:buFont typeface="Arial"/>
              <a:buChar char="•"/>
            </a:pPr>
            <a:r>
              <a:rPr lang="en-US" sz="1800" dirty="0"/>
              <a:t>Now in steady-state the total current must be zero.</a:t>
            </a:r>
          </a:p>
          <a:p>
            <a:pPr marL="285750" indent="-285750">
              <a:buFont typeface="Arial"/>
              <a:buChar char="•"/>
            </a:pPr>
            <a:r>
              <a:rPr lang="en-US" sz="1800" dirty="0"/>
              <a:t>But the two diffusion currents are different due to D</a:t>
            </a:r>
            <a:r>
              <a:rPr lang="en-US" sz="1800" baseline="-25000" dirty="0"/>
              <a:t>h</a:t>
            </a:r>
            <a:r>
              <a:rPr lang="en-US" sz="1800" dirty="0"/>
              <a:t> != D</a:t>
            </a:r>
            <a:r>
              <a:rPr lang="en-US" sz="1800" baseline="-25000" dirty="0"/>
              <a:t>e</a:t>
            </a:r>
            <a:r>
              <a:rPr lang="en-US" sz="1800" dirty="0"/>
              <a:t> </a:t>
            </a:r>
          </a:p>
          <a:p>
            <a:pPr marL="285750" indent="-285750">
              <a:buFont typeface="Arial"/>
              <a:buChar char="•"/>
            </a:pPr>
            <a:r>
              <a:rPr lang="en-US" sz="1800" dirty="0"/>
              <a:t>And we can have a significant drift current for majority carriers (electrons) at a small field due large number of carriers. </a:t>
            </a:r>
          </a:p>
          <a:p>
            <a:pPr marL="285750" indent="-285750">
              <a:buFont typeface="Arial"/>
              <a:buChar char="•"/>
            </a:pPr>
            <a:r>
              <a:rPr lang="en-US" sz="1800" dirty="0"/>
              <a:t>So we can calculate the  drift current that accommodates the difference in diffusion currents.</a:t>
            </a:r>
          </a:p>
          <a:p>
            <a:pPr marL="285750" indent="-285750">
              <a:buFont typeface="Arial"/>
              <a:buChar char="•"/>
            </a:pPr>
            <a:r>
              <a:rPr lang="en-US" sz="1800" dirty="0"/>
              <a:t>Drift is almost entirely majority carrier effect.</a:t>
            </a:r>
          </a:p>
          <a:p>
            <a:pPr marL="285750" indent="-285750">
              <a:buFont typeface="Arial"/>
              <a:buChar char="•"/>
            </a:pPr>
            <a:endParaRPr lang="en-US" sz="1800" dirty="0"/>
          </a:p>
          <a:p>
            <a:pPr marL="285750" indent="-285750">
              <a:buFont typeface="Arial"/>
              <a:buChar char="•"/>
            </a:pPr>
            <a:r>
              <a:rPr lang="en-US" sz="1800" dirty="0"/>
              <a:t>Difference in diffusion currents due to different effective masses and scattering.</a:t>
            </a:r>
          </a:p>
          <a:p>
            <a:pPr marL="285750" indent="-285750">
              <a:buFont typeface="Arial"/>
              <a:buChar char="•"/>
            </a:pPr>
            <a:endParaRPr lang="en-US" sz="1800" dirty="0"/>
          </a:p>
          <a:p>
            <a:pPr marL="285750" indent="-285750">
              <a:buFont typeface="Arial"/>
              <a:buChar char="•"/>
            </a:pPr>
            <a:r>
              <a:rPr lang="en-US" sz="1800" dirty="0"/>
              <a:t>Need to check that </a:t>
            </a:r>
            <a:r>
              <a:rPr lang="el-GR" sz="1800" dirty="0"/>
              <a:t>ρ</a:t>
            </a:r>
            <a:r>
              <a:rPr lang="en-CA" sz="1800" dirty="0"/>
              <a:t> = </a:t>
            </a:r>
            <a:r>
              <a:rPr lang="en-CA" sz="1800" dirty="0" err="1"/>
              <a:t>n</a:t>
            </a:r>
            <a:r>
              <a:rPr lang="en-CA" sz="1800" dirty="0"/>
              <a:t> – </a:t>
            </a:r>
            <a:r>
              <a:rPr lang="en-CA" sz="1800" dirty="0" err="1"/>
              <a:t>p</a:t>
            </a:r>
            <a:r>
              <a:rPr lang="en-CA" sz="1800" dirty="0"/>
              <a:t> that generates the E field is small and that low-level injection holds.</a:t>
            </a:r>
            <a:endParaRPr lang="en-US" sz="1800" dirty="0"/>
          </a:p>
        </p:txBody>
      </p:sp>
      <p:pic>
        <p:nvPicPr>
          <p:cNvPr id="10" name="Picture 9"/>
          <p:cNvPicPr>
            <a:picLocks noChangeAspect="1" noChangeArrowheads="1"/>
          </p:cNvPicPr>
          <p:nvPr/>
        </p:nvPicPr>
        <p:blipFill>
          <a:blip r:embed="rId7"/>
          <a:srcRect/>
          <a:stretch>
            <a:fillRect/>
          </a:stretch>
        </p:blipFill>
        <p:spPr bwMode="auto">
          <a:xfrm>
            <a:off x="567267" y="3276600"/>
            <a:ext cx="2949499" cy="3335615"/>
          </a:xfrm>
          <a:prstGeom prst="rect">
            <a:avLst/>
          </a:prstGeom>
          <a:noFill/>
          <a:ln w="9525">
            <a:noFill/>
            <a:miter lim="800000"/>
            <a:headEnd/>
            <a:tailEnd/>
          </a:ln>
          <a:effectLst/>
        </p:spPr>
      </p:pic>
      <p:sp>
        <p:nvSpPr>
          <p:cNvPr id="2" name="TextBox 1"/>
          <p:cNvSpPr txBox="1"/>
          <p:nvPr/>
        </p:nvSpPr>
        <p:spPr>
          <a:xfrm>
            <a:off x="245533" y="1921934"/>
            <a:ext cx="834333" cy="461665"/>
          </a:xfrm>
          <a:prstGeom prst="rect">
            <a:avLst/>
          </a:prstGeom>
          <a:noFill/>
        </p:spPr>
        <p:txBody>
          <a:bodyPr wrap="none" rtlCol="0">
            <a:spAutoFit/>
          </a:bodyPr>
          <a:lstStyle/>
          <a:p>
            <a:r>
              <a:rPr lang="en-US" dirty="0"/>
              <a:t>gives</a:t>
            </a:r>
          </a:p>
        </p:txBody>
      </p:sp>
    </p:spTree>
    <p:extLst>
      <p:ext uri="{BB962C8B-B14F-4D97-AF65-F5344CB8AC3E}">
        <p14:creationId xmlns:p14="http://schemas.microsoft.com/office/powerpoint/2010/main" val="259987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1362"/>
          </a:xfrm>
        </p:spPr>
        <p:txBody>
          <a:bodyPr/>
          <a:lstStyle/>
          <a:p>
            <a:r>
              <a:rPr lang="en-US" sz="3200" dirty="0"/>
              <a:t>Numerical Modeling of drift-diffusion</a:t>
            </a:r>
          </a:p>
        </p:txBody>
      </p:sp>
      <p:sp>
        <p:nvSpPr>
          <p:cNvPr id="3" name="Content Placeholder 2"/>
          <p:cNvSpPr>
            <a:spLocks noGrp="1"/>
          </p:cNvSpPr>
          <p:nvPr>
            <p:ph idx="1"/>
          </p:nvPr>
        </p:nvSpPr>
        <p:spPr>
          <a:xfrm>
            <a:off x="457200" y="1109134"/>
            <a:ext cx="8229600" cy="5017030"/>
          </a:xfrm>
        </p:spPr>
        <p:txBody>
          <a:bodyPr/>
          <a:lstStyle/>
          <a:p>
            <a:r>
              <a:rPr lang="en-US" sz="2000" dirty="0"/>
              <a:t>Any real problem</a:t>
            </a:r>
          </a:p>
          <a:p>
            <a:pPr lvl="1"/>
            <a:r>
              <a:rPr lang="en-US" sz="2000" dirty="0"/>
              <a:t>Transient</a:t>
            </a:r>
          </a:p>
          <a:p>
            <a:pPr lvl="1"/>
            <a:r>
              <a:rPr lang="en-US" sz="2000" dirty="0"/>
              <a:t>Complex geometry or doping</a:t>
            </a:r>
          </a:p>
          <a:p>
            <a:pPr lvl="1"/>
            <a:r>
              <a:rPr lang="en-US" sz="2000" dirty="0"/>
              <a:t>Is too difficult for analytical approaches</a:t>
            </a:r>
          </a:p>
          <a:p>
            <a:r>
              <a:rPr lang="en-US" sz="2000" dirty="0"/>
              <a:t>Numerical modeling is extensively used</a:t>
            </a:r>
          </a:p>
          <a:p>
            <a:pPr lvl="1"/>
            <a:r>
              <a:rPr lang="en-US" sz="2000" dirty="0"/>
              <a:t>Coupled Potential, n and p equations or perhaps </a:t>
            </a:r>
            <a:r>
              <a:rPr lang="en-US" sz="2000" dirty="0" err="1"/>
              <a:t>E</a:t>
            </a:r>
            <a:r>
              <a:rPr lang="en-US" sz="2000" baseline="-25000" dirty="0" err="1"/>
              <a:t>fn</a:t>
            </a:r>
            <a:r>
              <a:rPr lang="en-US" sz="2000" dirty="0"/>
              <a:t> and </a:t>
            </a:r>
            <a:r>
              <a:rPr lang="en-US" sz="2000" dirty="0" err="1"/>
              <a:t>E</a:t>
            </a:r>
            <a:r>
              <a:rPr lang="en-US" sz="2000" baseline="-25000" dirty="0" err="1"/>
              <a:t>fp</a:t>
            </a:r>
            <a:endParaRPr lang="en-US" sz="2000" dirty="0"/>
          </a:p>
          <a:p>
            <a:pPr lvl="1"/>
            <a:r>
              <a:rPr lang="en-US" sz="2000" dirty="0"/>
              <a:t>Finite difference or FEM</a:t>
            </a:r>
          </a:p>
          <a:p>
            <a:pPr lvl="1"/>
            <a:r>
              <a:rPr lang="en-US" sz="2000" dirty="0"/>
              <a:t>For good results need very fine mesh which makes simulation very slow</a:t>
            </a:r>
          </a:p>
          <a:p>
            <a:pPr lvl="1"/>
            <a:r>
              <a:rPr lang="en-US" sz="2000" dirty="0"/>
              <a:t>Non-uniform meshing is essential due to non-linear nature of equations and doping profiles.</a:t>
            </a:r>
          </a:p>
          <a:p>
            <a:r>
              <a:rPr lang="en-US" sz="2400" dirty="0"/>
              <a:t>Example of 1D FD for SS and Transient</a:t>
            </a:r>
            <a:r>
              <a:rPr lang="en-US" sz="2000" dirty="0"/>
              <a:t>.</a:t>
            </a:r>
          </a:p>
          <a:p>
            <a:pPr lvl="1"/>
            <a:endParaRPr lang="en-US" sz="2000" dirty="0"/>
          </a:p>
        </p:txBody>
      </p:sp>
    </p:spTree>
    <p:extLst>
      <p:ext uri="{BB962C8B-B14F-4D97-AF65-F5344CB8AC3E}">
        <p14:creationId xmlns:p14="http://schemas.microsoft.com/office/powerpoint/2010/main" val="4004476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TextBox 2"/>
          <p:cNvSpPr txBox="1">
            <a:spLocks noChangeArrowheads="1"/>
          </p:cNvSpPr>
          <p:nvPr/>
        </p:nvSpPr>
        <p:spPr bwMode="auto">
          <a:xfrm>
            <a:off x="3276600" y="762000"/>
            <a:ext cx="5867400" cy="369888"/>
          </a:xfrm>
          <a:prstGeom prst="rect">
            <a:avLst/>
          </a:prstGeom>
          <a:noFill/>
          <a:ln w="9525">
            <a:noFill/>
            <a:miter lim="800000"/>
            <a:headEnd/>
            <a:tailEnd/>
          </a:ln>
        </p:spPr>
        <p:txBody>
          <a:bodyPr>
            <a:prstTxWarp prst="textNoShape">
              <a:avLst/>
            </a:prstTxWarp>
            <a:spAutoFit/>
          </a:bodyPr>
          <a:lstStyle/>
          <a:p>
            <a:pPr algn="r"/>
            <a:r>
              <a:rPr lang="en-US">
                <a:solidFill>
                  <a:schemeClr val="bg1"/>
                </a:solidFill>
              </a:rPr>
              <a:t>Numerical Approach</a:t>
            </a:r>
          </a:p>
        </p:txBody>
      </p:sp>
      <p:sp>
        <p:nvSpPr>
          <p:cNvPr id="28674" name="Text Placeholder 3"/>
          <p:cNvSpPr>
            <a:spLocks noGrp="1"/>
          </p:cNvSpPr>
          <p:nvPr>
            <p:ph type="body" sz="half" idx="1"/>
          </p:nvPr>
        </p:nvSpPr>
        <p:spPr>
          <a:xfrm>
            <a:off x="316345" y="487218"/>
            <a:ext cx="8534400" cy="457200"/>
          </a:xfrm>
        </p:spPr>
        <p:txBody>
          <a:bodyPr/>
          <a:lstStyle/>
          <a:p>
            <a:pPr>
              <a:buFontTx/>
              <a:buNone/>
            </a:pPr>
            <a:r>
              <a:rPr lang="en-US" dirty="0">
                <a:ea typeface="ＭＳ Ｐゴシック" pitchFamily="-107" charset="-128"/>
                <a:cs typeface="ＭＳ Ｐゴシック" pitchFamily="-107" charset="-128"/>
              </a:rPr>
              <a:t>Numerical modeling of transport – finite difference</a:t>
            </a:r>
          </a:p>
        </p:txBody>
      </p:sp>
      <p:grpSp>
        <p:nvGrpSpPr>
          <p:cNvPr id="2" name="Group 62"/>
          <p:cNvGrpSpPr>
            <a:grpSpLocks/>
          </p:cNvGrpSpPr>
          <p:nvPr/>
        </p:nvGrpSpPr>
        <p:grpSpPr bwMode="auto">
          <a:xfrm>
            <a:off x="414867" y="1589169"/>
            <a:ext cx="8164688" cy="3773054"/>
            <a:chOff x="624225" y="2819400"/>
            <a:chExt cx="8898466" cy="4073235"/>
          </a:xfrm>
        </p:grpSpPr>
        <p:grpSp>
          <p:nvGrpSpPr>
            <p:cNvPr id="3" name="Group 57"/>
            <p:cNvGrpSpPr>
              <a:grpSpLocks/>
            </p:cNvGrpSpPr>
            <p:nvPr/>
          </p:nvGrpSpPr>
          <p:grpSpPr bwMode="auto">
            <a:xfrm>
              <a:off x="624225" y="2819400"/>
              <a:ext cx="5464017" cy="4073235"/>
              <a:chOff x="2224425" y="2819400"/>
              <a:chExt cx="5464017" cy="4073235"/>
            </a:xfrm>
          </p:grpSpPr>
          <p:sp>
            <p:nvSpPr>
              <p:cNvPr id="5" name="Rectangle 4"/>
              <p:cNvSpPr/>
              <p:nvPr/>
            </p:nvSpPr>
            <p:spPr>
              <a:xfrm>
                <a:off x="5562600" y="4343400"/>
                <a:ext cx="1828800" cy="685800"/>
              </a:xfrm>
              <a:prstGeom prst="rect">
                <a:avLst/>
              </a:prstGeom>
              <a:noFill/>
              <a:ln w="28575" cmpd="sng">
                <a:solidFill>
                  <a:srgbClr val="3366FF"/>
                </a:solidFill>
              </a:ln>
              <a:effectLst>
                <a:outerShdw blurRad="40005" dist="22987" dir="5400000" algn="tl" rotWithShape="0">
                  <a:srgbClr val="3366FF">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ea typeface="ＭＳ Ｐゴシック" charset="-128"/>
                    <a:cs typeface="ＭＳ Ｐゴシック" charset="-128"/>
                  </a:rPr>
                  <a:t>Solve Poisson’s Equation</a:t>
                </a:r>
              </a:p>
            </p:txBody>
          </p:sp>
          <p:sp>
            <p:nvSpPr>
              <p:cNvPr id="6" name="Rectangle 5"/>
              <p:cNvSpPr/>
              <p:nvPr/>
            </p:nvSpPr>
            <p:spPr>
              <a:xfrm>
                <a:off x="5562600" y="5562600"/>
                <a:ext cx="1828800" cy="685800"/>
              </a:xfrm>
              <a:prstGeom prst="rect">
                <a:avLst/>
              </a:prstGeom>
              <a:noFill/>
              <a:ln w="28575" cmpd="sng">
                <a:solidFill>
                  <a:srgbClr val="3366FF"/>
                </a:solidFill>
              </a:ln>
              <a:effectLst>
                <a:outerShdw blurRad="40005" dist="22987" dir="5400000" algn="tl" rotWithShape="0">
                  <a:srgbClr val="3366FF">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a:solidFill>
                      <a:srgbClr val="000000"/>
                    </a:solidFill>
                    <a:ea typeface="ＭＳ Ｐゴシック" charset="-128"/>
                    <a:cs typeface="ＭＳ Ｐゴシック" charset="-128"/>
                  </a:rPr>
                  <a:t>Solve Transport Equations</a:t>
                </a:r>
              </a:p>
            </p:txBody>
          </p:sp>
          <p:sp>
            <p:nvSpPr>
              <p:cNvPr id="7" name="Rectangle 6"/>
              <p:cNvSpPr/>
              <p:nvPr/>
            </p:nvSpPr>
            <p:spPr>
              <a:xfrm>
                <a:off x="5562600" y="2819400"/>
                <a:ext cx="1828800" cy="685800"/>
              </a:xfrm>
              <a:prstGeom prst="rect">
                <a:avLst/>
              </a:prstGeom>
              <a:noFill/>
              <a:ln w="28575" cmpd="sng">
                <a:solidFill>
                  <a:srgbClr val="3366FF"/>
                </a:solidFill>
              </a:ln>
              <a:effectLst>
                <a:outerShdw blurRad="40005" dist="22987" dir="5400000" algn="tl" rotWithShape="0">
                  <a:srgbClr val="3366FF">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a:solidFill>
                      <a:schemeClr val="tx1"/>
                    </a:solidFill>
                    <a:ea typeface="ＭＳ Ｐゴシック" charset="-128"/>
                    <a:cs typeface="ＭＳ Ｐゴシック" charset="-128"/>
                  </a:rPr>
                  <a:t>Initial Guess for carrier density</a:t>
                </a:r>
              </a:p>
            </p:txBody>
          </p:sp>
          <p:cxnSp>
            <p:nvCxnSpPr>
              <p:cNvPr id="9" name="Straight Arrow Connector 8"/>
              <p:cNvCxnSpPr>
                <a:stCxn id="7" idx="2"/>
                <a:endCxn id="5" idx="0"/>
              </p:cNvCxnSpPr>
              <p:nvPr/>
            </p:nvCxnSpPr>
            <p:spPr>
              <a:xfrm rot="5400000">
                <a:off x="6057901" y="3924300"/>
                <a:ext cx="838200" cy="3175"/>
              </a:xfrm>
              <a:prstGeom prst="straightConnector1">
                <a:avLst/>
              </a:prstGeom>
              <a:ln w="38100" cmpd="sng">
                <a:solidFill>
                  <a:srgbClr val="3366FF"/>
                </a:solidFill>
                <a:tailEnd type="stealth" w="lg" len="lg"/>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2"/>
                <a:endCxn id="6" idx="0"/>
              </p:cNvCxnSpPr>
              <p:nvPr/>
            </p:nvCxnSpPr>
            <p:spPr>
              <a:xfrm rot="5400000">
                <a:off x="6210301" y="5295900"/>
                <a:ext cx="533400" cy="3175"/>
              </a:xfrm>
              <a:prstGeom prst="straightConnector1">
                <a:avLst/>
              </a:prstGeom>
              <a:ln w="38100" cmpd="sng">
                <a:solidFill>
                  <a:srgbClr val="3366FF"/>
                </a:solidFill>
                <a:tailEnd type="stealth" w="lg" len="lg"/>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 name="Shape 16"/>
              <p:cNvCxnSpPr>
                <a:stCxn id="6" idx="2"/>
                <a:endCxn id="18" idx="2"/>
              </p:cNvCxnSpPr>
              <p:nvPr/>
            </p:nvCxnSpPr>
            <p:spPr>
              <a:xfrm rot="5400000" flipH="1">
                <a:off x="4718181" y="4489580"/>
                <a:ext cx="1219200" cy="2298438"/>
              </a:xfrm>
              <a:prstGeom prst="bentConnector3">
                <a:avLst>
                  <a:gd name="adj1" fmla="val -20242"/>
                </a:avLst>
              </a:prstGeom>
              <a:ln w="38100" cmpd="sng">
                <a:solidFill>
                  <a:srgbClr val="3366FF"/>
                </a:solidFill>
                <a:tailEnd type="stealth" w="lg" len="lg"/>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18" idx="0"/>
                <a:endCxn id="5" idx="0"/>
              </p:cNvCxnSpPr>
              <p:nvPr/>
            </p:nvCxnSpPr>
            <p:spPr>
              <a:xfrm rot="5400000" flipH="1" flipV="1">
                <a:off x="5327847" y="3194181"/>
                <a:ext cx="13710" cy="2298438"/>
              </a:xfrm>
              <a:prstGeom prst="bentConnector3">
                <a:avLst>
                  <a:gd name="adj1" fmla="val 1800000"/>
                </a:avLst>
              </a:prstGeom>
              <a:ln w="38100" cmpd="sng">
                <a:solidFill>
                  <a:srgbClr val="3366FF"/>
                </a:solidFill>
                <a:tailEnd type="stealth" w="lg" len="lg"/>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aphicFrame>
            <p:nvGraphicFramePr>
              <p:cNvPr id="28689" name="Object 6"/>
              <p:cNvGraphicFramePr>
                <a:graphicFrameLocks noChangeAspect="1"/>
              </p:cNvGraphicFramePr>
              <p:nvPr/>
            </p:nvGraphicFramePr>
            <p:xfrm>
              <a:off x="5054600" y="5143498"/>
              <a:ext cx="1337675" cy="322887"/>
            </p:xfrm>
            <a:graphic>
              <a:graphicData uri="http://schemas.openxmlformats.org/presentationml/2006/ole">
                <mc:AlternateContent xmlns:mc="http://schemas.openxmlformats.org/markup-compatibility/2006">
                  <mc:Choice xmlns:v="urn:schemas-microsoft-com:vml" Requires="v">
                    <p:oleObj spid="_x0000_s1596585" name="Equation" r:id="rId4" imgW="736600" imgH="177800" progId="">
                      <p:embed/>
                    </p:oleObj>
                  </mc:Choice>
                  <mc:Fallback>
                    <p:oleObj name="Equation" r:id="rId4" imgW="736600" imgH="177800" progId="">
                      <p:embed/>
                      <p:pic>
                        <p:nvPicPr>
                          <p:cNvPr id="0" name="Picture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4600" y="5143498"/>
                            <a:ext cx="1337675" cy="3228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8690" name="Object 7"/>
              <p:cNvGraphicFramePr>
                <a:graphicFrameLocks noChangeAspect="1"/>
              </p:cNvGraphicFramePr>
              <p:nvPr/>
            </p:nvGraphicFramePr>
            <p:xfrm>
              <a:off x="6080606" y="6555508"/>
              <a:ext cx="1607836" cy="337127"/>
            </p:xfrm>
            <a:graphic>
              <a:graphicData uri="http://schemas.openxmlformats.org/presentationml/2006/ole">
                <mc:AlternateContent xmlns:mc="http://schemas.openxmlformats.org/markup-compatibility/2006">
                  <mc:Choice xmlns:v="urn:schemas-microsoft-com:vml" Requires="v">
                    <p:oleObj spid="_x0000_s1596586" name="Equation" r:id="rId6" imgW="787400" imgH="165100" progId="Equation.3">
                      <p:embed/>
                    </p:oleObj>
                  </mc:Choice>
                  <mc:Fallback>
                    <p:oleObj name="Equation" r:id="rId6" imgW="787400" imgH="165100" progId="Equation.3">
                      <p:embed/>
                      <p:pic>
                        <p:nvPicPr>
                          <p:cNvPr id="0" name="Picture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0606" y="6555508"/>
                            <a:ext cx="1607836" cy="33712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8691" name="TextBox 48"/>
              <p:cNvSpPr txBox="1">
                <a:spLocks noChangeArrowheads="1"/>
              </p:cNvSpPr>
              <p:nvPr/>
            </p:nvSpPr>
            <p:spPr bwMode="auto">
              <a:xfrm>
                <a:off x="3496734" y="3619500"/>
                <a:ext cx="685800" cy="498395"/>
              </a:xfrm>
              <a:prstGeom prst="rect">
                <a:avLst/>
              </a:prstGeom>
              <a:noFill/>
              <a:ln w="9525">
                <a:noFill/>
                <a:miter lim="800000"/>
                <a:headEnd/>
                <a:tailEnd/>
              </a:ln>
            </p:spPr>
            <p:txBody>
              <a:bodyPr wrap="square">
                <a:prstTxWarp prst="textNoShape">
                  <a:avLst/>
                </a:prstTxWarp>
                <a:spAutoFit/>
              </a:bodyPr>
              <a:lstStyle/>
              <a:p>
                <a:r>
                  <a:rPr lang="en-US" dirty="0"/>
                  <a:t>No</a:t>
                </a:r>
              </a:p>
            </p:txBody>
          </p:sp>
          <p:grpSp>
            <p:nvGrpSpPr>
              <p:cNvPr id="4" name="Group 56"/>
              <p:cNvGrpSpPr>
                <a:grpSpLocks/>
              </p:cNvGrpSpPr>
              <p:nvPr/>
            </p:nvGrpSpPr>
            <p:grpSpPr bwMode="auto">
              <a:xfrm>
                <a:off x="2224425" y="4343400"/>
                <a:ext cx="3109575" cy="1351581"/>
                <a:chOff x="1767225" y="4343400"/>
                <a:chExt cx="3109575" cy="1351581"/>
              </a:xfrm>
            </p:grpSpPr>
            <p:graphicFrame>
              <p:nvGraphicFramePr>
                <p:cNvPr id="28693" name="Object 8"/>
                <p:cNvGraphicFramePr>
                  <a:graphicFrameLocks noChangeAspect="1"/>
                </p:cNvGraphicFramePr>
                <p:nvPr>
                  <p:extLst>
                    <p:ext uri="{D42A27DB-BD31-4B8C-83A1-F6EECF244321}">
                      <p14:modId xmlns:p14="http://schemas.microsoft.com/office/powerpoint/2010/main" val="430563348"/>
                    </p:ext>
                  </p:extLst>
                </p:nvPr>
              </p:nvGraphicFramePr>
              <p:xfrm>
                <a:off x="2649115" y="4436633"/>
                <a:ext cx="2190397" cy="478150"/>
              </p:xfrm>
              <a:graphic>
                <a:graphicData uri="http://schemas.openxmlformats.org/presentationml/2006/ole">
                  <mc:AlternateContent xmlns:mc="http://schemas.openxmlformats.org/markup-compatibility/2006">
                    <mc:Choice xmlns:v="urn:schemas-microsoft-com:vml" Requires="v">
                      <p:oleObj spid="_x0000_s1596587" name="Equation" r:id="rId8" imgW="1993900" imgH="431800" progId="Equation.3">
                        <p:embed/>
                      </p:oleObj>
                    </mc:Choice>
                    <mc:Fallback>
                      <p:oleObj name="Equation" r:id="rId8" imgW="1993900" imgH="431800" progId="Equation.3">
                        <p:embed/>
                        <p:pic>
                          <p:nvPicPr>
                            <p:cNvPr id="0" name="Picture 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9115" y="4436633"/>
                              <a:ext cx="2190397" cy="4781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8" name="Group 55"/>
                <p:cNvGrpSpPr>
                  <a:grpSpLocks/>
                </p:cNvGrpSpPr>
                <p:nvPr/>
              </p:nvGrpSpPr>
              <p:grpSpPr bwMode="auto">
                <a:xfrm>
                  <a:off x="1767225" y="4343400"/>
                  <a:ext cx="3109575" cy="1351581"/>
                  <a:chOff x="1767225" y="4343400"/>
                  <a:chExt cx="3109575" cy="1351581"/>
                </a:xfrm>
              </p:grpSpPr>
              <p:sp>
                <p:nvSpPr>
                  <p:cNvPr id="18" name="Rectangle 17"/>
                  <p:cNvSpPr/>
                  <p:nvPr/>
                </p:nvSpPr>
                <p:spPr>
                  <a:xfrm>
                    <a:off x="2565924" y="4343400"/>
                    <a:ext cx="2310876" cy="685800"/>
                  </a:xfrm>
                  <a:prstGeom prst="rect">
                    <a:avLst/>
                  </a:prstGeom>
                  <a:noFill/>
                  <a:ln w="28575" cmpd="sng">
                    <a:solidFill>
                      <a:srgbClr val="3366FF"/>
                    </a:solidFill>
                  </a:ln>
                  <a:effectLst>
                    <a:outerShdw blurRad="40005" dist="22987" dir="5400000" algn="tl" rotWithShape="0">
                      <a:srgbClr val="3366FF">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128"/>
                      <a:cs typeface="ＭＳ Ｐゴシック" charset="-128"/>
                    </a:endParaRPr>
                  </a:p>
                </p:txBody>
              </p:sp>
              <p:grpSp>
                <p:nvGrpSpPr>
                  <p:cNvPr id="10" name="Group 54"/>
                  <p:cNvGrpSpPr>
                    <a:grpSpLocks/>
                  </p:cNvGrpSpPr>
                  <p:nvPr/>
                </p:nvGrpSpPr>
                <p:grpSpPr bwMode="auto">
                  <a:xfrm>
                    <a:off x="1767225" y="4730514"/>
                    <a:ext cx="1786466" cy="964467"/>
                    <a:chOff x="1767225" y="4730514"/>
                    <a:chExt cx="1786466" cy="964467"/>
                  </a:xfrm>
                </p:grpSpPr>
                <p:sp>
                  <p:nvSpPr>
                    <p:cNvPr id="53" name="Left Arrow 52"/>
                    <p:cNvSpPr/>
                    <p:nvPr/>
                  </p:nvSpPr>
                  <p:spPr>
                    <a:xfrm>
                      <a:off x="1767225" y="5161581"/>
                      <a:ext cx="1786466" cy="533400"/>
                    </a:xfrm>
                    <a:prstGeom prst="lef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solidFill>
                          <a:srgbClr val="000000"/>
                        </a:solidFill>
                        <a:ea typeface="ＭＳ Ｐゴシック" charset="-128"/>
                        <a:cs typeface="ＭＳ Ｐゴシック" charset="-128"/>
                      </a:endParaRPr>
                    </a:p>
                  </p:txBody>
                </p:sp>
                <p:sp>
                  <p:nvSpPr>
                    <p:cNvPr id="28698" name="TextBox 49"/>
                    <p:cNvSpPr txBox="1">
                      <a:spLocks noChangeArrowheads="1"/>
                    </p:cNvSpPr>
                    <p:nvPr/>
                  </p:nvSpPr>
                  <p:spPr bwMode="auto">
                    <a:xfrm>
                      <a:off x="1849699" y="4730514"/>
                      <a:ext cx="685800" cy="498395"/>
                    </a:xfrm>
                    <a:prstGeom prst="rect">
                      <a:avLst/>
                    </a:prstGeom>
                    <a:noFill/>
                    <a:ln w="9525">
                      <a:noFill/>
                      <a:miter lim="800000"/>
                      <a:headEnd/>
                      <a:tailEnd/>
                    </a:ln>
                  </p:spPr>
                  <p:txBody>
                    <a:bodyPr wrap="square">
                      <a:prstTxWarp prst="textNoShape">
                        <a:avLst/>
                      </a:prstTxWarp>
                      <a:spAutoFit/>
                    </a:bodyPr>
                    <a:lstStyle/>
                    <a:p>
                      <a:r>
                        <a:rPr lang="en-US" dirty="0"/>
                        <a:t>Yes</a:t>
                      </a:r>
                    </a:p>
                  </p:txBody>
                </p:sp>
              </p:grpSp>
            </p:grpSp>
          </p:grpSp>
        </p:grpSp>
        <p:graphicFrame>
          <p:nvGraphicFramePr>
            <p:cNvPr id="28678" name="Object 2"/>
            <p:cNvGraphicFramePr>
              <a:graphicFrameLocks noChangeAspect="1"/>
            </p:cNvGraphicFramePr>
            <p:nvPr/>
          </p:nvGraphicFramePr>
          <p:xfrm>
            <a:off x="5140037" y="3554074"/>
            <a:ext cx="4382654" cy="752053"/>
          </p:xfrm>
          <a:graphic>
            <a:graphicData uri="http://schemas.openxmlformats.org/presentationml/2006/ole">
              <mc:AlternateContent xmlns:mc="http://schemas.openxmlformats.org/markup-compatibility/2006">
                <mc:Choice xmlns:v="urn:schemas-microsoft-com:vml" Requires="v">
                  <p:oleObj spid="_x0000_s1596588" name="Equation" r:id="rId10" imgW="2133600" imgH="368300" progId="Equation.3">
                    <p:embed/>
                  </p:oleObj>
                </mc:Choice>
                <mc:Fallback>
                  <p:oleObj name="Equation" r:id="rId10" imgW="2133600" imgH="368300" progId="Equation.3">
                    <p:embed/>
                    <p:pic>
                      <p:nvPicPr>
                        <p:cNvPr id="0" name="Picture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0037" y="3554074"/>
                          <a:ext cx="4382654" cy="75205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8679" name="Object 3"/>
            <p:cNvGraphicFramePr>
              <a:graphicFrameLocks noChangeAspect="1"/>
            </p:cNvGraphicFramePr>
            <p:nvPr/>
          </p:nvGraphicFramePr>
          <p:xfrm>
            <a:off x="5983684" y="5474085"/>
            <a:ext cx="3293473" cy="363060"/>
          </p:xfrm>
          <a:graphic>
            <a:graphicData uri="http://schemas.openxmlformats.org/presentationml/2006/ole">
              <mc:AlternateContent xmlns:mc="http://schemas.openxmlformats.org/markup-compatibility/2006">
                <mc:Choice xmlns:v="urn:schemas-microsoft-com:vml" Requires="v">
                  <p:oleObj spid="_x0000_s1596589" name="Equation" r:id="rId12" imgW="1612900" imgH="177800" progId="Equation.3">
                    <p:embed/>
                  </p:oleObj>
                </mc:Choice>
                <mc:Fallback>
                  <p:oleObj name="Equation" r:id="rId12" imgW="1612900" imgH="177800" progId="Equation.3">
                    <p:embed/>
                    <p:pic>
                      <p:nvPicPr>
                        <p:cNvPr id="0" name="Picture 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83684" y="5474085"/>
                          <a:ext cx="3293473" cy="36306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8680" name="Object 4"/>
            <p:cNvGraphicFramePr>
              <a:graphicFrameLocks noChangeAspect="1"/>
            </p:cNvGraphicFramePr>
            <p:nvPr/>
          </p:nvGraphicFramePr>
          <p:xfrm>
            <a:off x="6514714" y="5936672"/>
            <a:ext cx="2074627" cy="803918"/>
          </p:xfrm>
          <a:graphic>
            <a:graphicData uri="http://schemas.openxmlformats.org/presentationml/2006/ole">
              <mc:AlternateContent xmlns:mc="http://schemas.openxmlformats.org/markup-compatibility/2006">
                <mc:Choice xmlns:v="urn:schemas-microsoft-com:vml" Requires="v">
                  <p:oleObj spid="_x0000_s1596590" name="Equation" r:id="rId14" imgW="1016000" imgH="393700" progId="Equation.3">
                    <p:embed/>
                  </p:oleObj>
                </mc:Choice>
                <mc:Fallback>
                  <p:oleObj name="Equation" r:id="rId14" imgW="1016000" imgH="393700" progId="Equation.3">
                    <p:embed/>
                    <p:pic>
                      <p:nvPicPr>
                        <p:cNvPr id="0" name="Picture 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14714" y="5936672"/>
                          <a:ext cx="2074627" cy="80391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8681" name="Object 5"/>
            <p:cNvGraphicFramePr>
              <a:graphicFrameLocks noChangeAspect="1"/>
            </p:cNvGraphicFramePr>
            <p:nvPr>
              <p:extLst>
                <p:ext uri="{D42A27DB-BD31-4B8C-83A1-F6EECF244321}">
                  <p14:modId xmlns:p14="http://schemas.microsoft.com/office/powerpoint/2010/main" val="879653092"/>
                </p:ext>
              </p:extLst>
            </p:nvPr>
          </p:nvGraphicFramePr>
          <p:xfrm>
            <a:off x="2901410" y="3794193"/>
            <a:ext cx="1637254" cy="249862"/>
          </p:xfrm>
          <a:graphic>
            <a:graphicData uri="http://schemas.openxmlformats.org/presentationml/2006/ole">
              <mc:AlternateContent xmlns:mc="http://schemas.openxmlformats.org/markup-compatibility/2006">
                <mc:Choice xmlns:v="urn:schemas-microsoft-com:vml" Requires="v">
                  <p:oleObj spid="_x0000_s1596591" name="Equation" r:id="rId16" imgW="1079500" imgH="165100" progId="Equation.3">
                    <p:embed/>
                  </p:oleObj>
                </mc:Choice>
                <mc:Fallback>
                  <p:oleObj name="Equation" r:id="rId16" imgW="1079500" imgH="165100" progId="Equation.3">
                    <p:embed/>
                    <p:pic>
                      <p:nvPicPr>
                        <p:cNvPr id="0" name="Picture 7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01410" y="3794193"/>
                          <a:ext cx="1637254" cy="2498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28" name="TextBox 27"/>
          <p:cNvSpPr txBox="1"/>
          <p:nvPr/>
        </p:nvSpPr>
        <p:spPr>
          <a:xfrm>
            <a:off x="152400" y="5791200"/>
            <a:ext cx="8763000" cy="83099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spAutoFit/>
          </a:bodyPr>
          <a:lstStyle/>
          <a:p>
            <a:pPr algn="ctr">
              <a:defRPr/>
            </a:pPr>
            <a:r>
              <a:rPr lang="en-US" dirty="0">
                <a:solidFill>
                  <a:schemeClr val="tx1"/>
                </a:solidFill>
              </a:rPr>
              <a:t>Regardless how we start, all equations must be self-consistently satisfied at the same time</a:t>
            </a:r>
          </a:p>
        </p:txBody>
      </p:sp>
      <p:sp>
        <p:nvSpPr>
          <p:cNvPr id="12" name="TextBox 11"/>
          <p:cNvSpPr txBox="1"/>
          <p:nvPr/>
        </p:nvSpPr>
        <p:spPr>
          <a:xfrm>
            <a:off x="385820" y="4365037"/>
            <a:ext cx="1764926" cy="584776"/>
          </a:xfrm>
          <a:prstGeom prst="rect">
            <a:avLst/>
          </a:prstGeom>
          <a:noFill/>
        </p:spPr>
        <p:txBody>
          <a:bodyPr wrap="none" rtlCol="0">
            <a:spAutoFit/>
          </a:bodyPr>
          <a:lstStyle/>
          <a:p>
            <a:r>
              <a:rPr lang="en-US" sz="1600" dirty="0">
                <a:solidFill>
                  <a:srgbClr val="000000"/>
                </a:solidFill>
                <a:ea typeface="ＭＳ Ｐゴシック" charset="-128"/>
                <a:cs typeface="ＭＳ Ｐゴシック" charset="-128"/>
              </a:rPr>
              <a:t>Converge! Or done </a:t>
            </a:r>
          </a:p>
          <a:p>
            <a:endParaRPr lang="en-US" sz="1600" dirty="0"/>
          </a:p>
        </p:txBody>
      </p:sp>
    </p:spTree>
    <p:extLst>
      <p:ext uri="{BB962C8B-B14F-4D97-AF65-F5344CB8AC3E}">
        <p14:creationId xmlns:p14="http://schemas.microsoft.com/office/powerpoint/2010/main" val="148778304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Text Placeholder 3"/>
          <p:cNvSpPr>
            <a:spLocks noGrp="1"/>
          </p:cNvSpPr>
          <p:nvPr>
            <p:ph type="body" sz="half" idx="1"/>
          </p:nvPr>
        </p:nvSpPr>
        <p:spPr>
          <a:xfrm>
            <a:off x="313266" y="558800"/>
            <a:ext cx="8534400" cy="457200"/>
          </a:xfrm>
        </p:spPr>
        <p:txBody>
          <a:bodyPr/>
          <a:lstStyle/>
          <a:p>
            <a:pPr>
              <a:buFontTx/>
              <a:buNone/>
            </a:pPr>
            <a:r>
              <a:rPr lang="ja-JP" altLang="en-US" dirty="0">
                <a:ea typeface="ＭＳ Ｐゴシック" pitchFamily="-107" charset="-128"/>
                <a:cs typeface="ＭＳ Ｐゴシック" pitchFamily="-107" charset="-128"/>
              </a:rPr>
              <a:t>“</a:t>
            </a:r>
            <a:r>
              <a:rPr lang="en-US" altLang="ja-JP" dirty="0">
                <a:ea typeface="ＭＳ Ｐゴシック" pitchFamily="-107" charset="-128"/>
                <a:cs typeface="ＭＳ Ｐゴシック" pitchFamily="-107" charset="-128"/>
              </a:rPr>
              <a:t>Straight-forward</a:t>
            </a:r>
            <a:r>
              <a:rPr lang="ja-JP" altLang="en-US" dirty="0">
                <a:ea typeface="ＭＳ Ｐゴシック" pitchFamily="-107" charset="-128"/>
                <a:cs typeface="ＭＳ Ｐゴシック" pitchFamily="-107" charset="-128"/>
              </a:rPr>
              <a:t>”</a:t>
            </a:r>
            <a:r>
              <a:rPr lang="en-US" altLang="ja-JP" dirty="0">
                <a:ea typeface="ＭＳ Ｐゴシック" pitchFamily="-107" charset="-128"/>
                <a:cs typeface="ＭＳ Ｐゴシック" pitchFamily="-107" charset="-128"/>
              </a:rPr>
              <a:t> Method of Solving Transport Equations</a:t>
            </a:r>
            <a:endParaRPr lang="en-US" dirty="0">
              <a:ea typeface="ＭＳ Ｐゴシック" pitchFamily="-107" charset="-128"/>
              <a:cs typeface="ＭＳ Ｐゴシック" pitchFamily="-107" charset="-128"/>
            </a:endParaRPr>
          </a:p>
        </p:txBody>
      </p:sp>
      <p:graphicFrame>
        <p:nvGraphicFramePr>
          <p:cNvPr id="30723" name="Object 2"/>
          <p:cNvGraphicFramePr>
            <a:graphicFrameLocks noChangeAspect="1"/>
          </p:cNvGraphicFramePr>
          <p:nvPr>
            <p:extLst>
              <p:ext uri="{D42A27DB-BD31-4B8C-83A1-F6EECF244321}">
                <p14:modId xmlns:p14="http://schemas.microsoft.com/office/powerpoint/2010/main" val="1480228186"/>
              </p:ext>
            </p:extLst>
          </p:nvPr>
        </p:nvGraphicFramePr>
        <p:xfrm>
          <a:off x="2493963" y="1684338"/>
          <a:ext cx="4678362" cy="814387"/>
        </p:xfrm>
        <a:graphic>
          <a:graphicData uri="http://schemas.openxmlformats.org/presentationml/2006/ole">
            <mc:AlternateContent xmlns:mc="http://schemas.openxmlformats.org/markup-compatibility/2006">
              <mc:Choice xmlns:v="urn:schemas-microsoft-com:vml" Requires="v">
                <p:oleObj spid="_x0000_s1597678" name="Equation" r:id="rId4" imgW="2260600" imgH="393700" progId="Equation.3">
                  <p:embed/>
                </p:oleObj>
              </mc:Choice>
              <mc:Fallback>
                <p:oleObj name="Equation" r:id="rId4" imgW="2260600" imgH="393700" progId="Equation.3">
                  <p:embed/>
                  <p:pic>
                    <p:nvPicPr>
                      <p:cNvPr id="0" name="Picture 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3963" y="1684338"/>
                        <a:ext cx="4678362" cy="81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0724" name="TextBox 4"/>
          <p:cNvSpPr txBox="1">
            <a:spLocks noChangeArrowheads="1"/>
          </p:cNvSpPr>
          <p:nvPr/>
        </p:nvSpPr>
        <p:spPr bwMode="auto">
          <a:xfrm>
            <a:off x="321733" y="2506134"/>
            <a:ext cx="8382000" cy="1200328"/>
          </a:xfrm>
          <a:prstGeom prst="rect">
            <a:avLst/>
          </a:prstGeom>
          <a:noFill/>
          <a:ln w="9525">
            <a:noFill/>
            <a:miter lim="800000"/>
            <a:headEnd/>
            <a:tailEnd/>
          </a:ln>
        </p:spPr>
        <p:txBody>
          <a:bodyPr wrap="square">
            <a:prstTxWarp prst="textNoShape">
              <a:avLst/>
            </a:prstTxWarp>
            <a:spAutoFit/>
          </a:bodyPr>
          <a:lstStyle/>
          <a:p>
            <a:pPr>
              <a:buFont typeface="Arial" pitchFamily="-107" charset="0"/>
              <a:buChar char="•"/>
            </a:pPr>
            <a:r>
              <a:rPr lang="en-US" dirty="0"/>
              <a:t> In order to solve this equation, we first need to find a linear approximation to turn the differential equation into a </a:t>
            </a:r>
            <a:r>
              <a:rPr lang="en-US" dirty="0" err="1"/>
              <a:t>discretized</a:t>
            </a:r>
            <a:r>
              <a:rPr lang="en-US" dirty="0"/>
              <a:t> linear equation.</a:t>
            </a:r>
          </a:p>
        </p:txBody>
      </p:sp>
      <p:grpSp>
        <p:nvGrpSpPr>
          <p:cNvPr id="2" name="Group 28"/>
          <p:cNvGrpSpPr>
            <a:grpSpLocks/>
          </p:cNvGrpSpPr>
          <p:nvPr/>
        </p:nvGrpSpPr>
        <p:grpSpPr bwMode="auto">
          <a:xfrm>
            <a:off x="457200" y="3699934"/>
            <a:ext cx="8001000" cy="685800"/>
            <a:chOff x="533400" y="3123903"/>
            <a:chExt cx="8001000" cy="686101"/>
          </a:xfrm>
        </p:grpSpPr>
        <p:grpSp>
          <p:nvGrpSpPr>
            <p:cNvPr id="3" name="Group 20"/>
            <p:cNvGrpSpPr>
              <a:grpSpLocks/>
            </p:cNvGrpSpPr>
            <p:nvPr/>
          </p:nvGrpSpPr>
          <p:grpSpPr bwMode="auto">
            <a:xfrm>
              <a:off x="533400" y="3123903"/>
              <a:ext cx="7772400" cy="152202"/>
              <a:chOff x="533400" y="4038303"/>
              <a:chExt cx="7772400" cy="152202"/>
            </a:xfrm>
          </p:grpSpPr>
          <p:cxnSp>
            <p:nvCxnSpPr>
              <p:cNvPr id="30738" name="Straight Connector 6"/>
              <p:cNvCxnSpPr>
                <a:cxnSpLocks noChangeShapeType="1"/>
              </p:cNvCxnSpPr>
              <p:nvPr/>
            </p:nvCxnSpPr>
            <p:spPr bwMode="auto">
              <a:xfrm>
                <a:off x="533400" y="4114537"/>
                <a:ext cx="7772400" cy="1589"/>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30739" name="Oval 14"/>
              <p:cNvSpPr>
                <a:spLocks noChangeArrowheads="1"/>
              </p:cNvSpPr>
              <p:nvPr/>
            </p:nvSpPr>
            <p:spPr bwMode="auto">
              <a:xfrm>
                <a:off x="6019800" y="4038303"/>
                <a:ext cx="152400" cy="152467"/>
              </a:xfrm>
              <a:prstGeom prst="ellipse">
                <a:avLst/>
              </a:prstGeom>
              <a:solidFill>
                <a:srgbClr val="FF0000"/>
              </a:solidFill>
              <a:ln w="9525">
                <a:solidFill>
                  <a:srgbClr val="588DA5"/>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0740" name="Oval 15"/>
              <p:cNvSpPr>
                <a:spLocks noChangeArrowheads="1"/>
              </p:cNvSpPr>
              <p:nvPr/>
            </p:nvSpPr>
            <p:spPr bwMode="auto">
              <a:xfrm>
                <a:off x="2667000" y="4038303"/>
                <a:ext cx="152400" cy="152467"/>
              </a:xfrm>
              <a:prstGeom prst="ellipse">
                <a:avLst/>
              </a:prstGeom>
              <a:solidFill>
                <a:srgbClr val="FF0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0741" name="Oval 17"/>
              <p:cNvSpPr>
                <a:spLocks noChangeArrowheads="1"/>
              </p:cNvSpPr>
              <p:nvPr/>
            </p:nvSpPr>
            <p:spPr bwMode="auto">
              <a:xfrm>
                <a:off x="1524000" y="4038303"/>
                <a:ext cx="152400" cy="152467"/>
              </a:xfrm>
              <a:prstGeom prst="ellipse">
                <a:avLst/>
              </a:prstGeom>
              <a:solidFill>
                <a:srgbClr val="008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0742" name="Oval 18"/>
              <p:cNvSpPr>
                <a:spLocks noChangeArrowheads="1"/>
              </p:cNvSpPr>
              <p:nvPr/>
            </p:nvSpPr>
            <p:spPr bwMode="auto">
              <a:xfrm>
                <a:off x="3810000" y="4038303"/>
                <a:ext cx="152400" cy="152467"/>
              </a:xfrm>
              <a:prstGeom prst="ellipse">
                <a:avLst/>
              </a:prstGeom>
              <a:solidFill>
                <a:srgbClr val="008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0743" name="Oval 19"/>
              <p:cNvSpPr>
                <a:spLocks noChangeArrowheads="1"/>
              </p:cNvSpPr>
              <p:nvPr/>
            </p:nvSpPr>
            <p:spPr bwMode="auto">
              <a:xfrm>
                <a:off x="8001000" y="4038303"/>
                <a:ext cx="152400" cy="152467"/>
              </a:xfrm>
              <a:prstGeom prst="ellipse">
                <a:avLst/>
              </a:prstGeom>
              <a:solidFill>
                <a:srgbClr val="008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grpSp>
        <p:grpSp>
          <p:nvGrpSpPr>
            <p:cNvPr id="4" name="Group 27"/>
            <p:cNvGrpSpPr>
              <a:grpSpLocks/>
            </p:cNvGrpSpPr>
            <p:nvPr/>
          </p:nvGrpSpPr>
          <p:grpSpPr bwMode="auto">
            <a:xfrm>
              <a:off x="1676400" y="3200400"/>
              <a:ext cx="6858000" cy="609604"/>
              <a:chOff x="1676400" y="2895600"/>
              <a:chExt cx="6858000" cy="609604"/>
            </a:xfrm>
          </p:grpSpPr>
          <p:graphicFrame>
            <p:nvGraphicFramePr>
              <p:cNvPr id="30733" name="Object 3"/>
              <p:cNvGraphicFramePr>
                <a:graphicFrameLocks noChangeAspect="1"/>
              </p:cNvGraphicFramePr>
              <p:nvPr/>
            </p:nvGraphicFramePr>
            <p:xfrm>
              <a:off x="1676400" y="2895600"/>
              <a:ext cx="457200" cy="355601"/>
            </p:xfrm>
            <a:graphic>
              <a:graphicData uri="http://schemas.openxmlformats.org/presentationml/2006/ole">
                <mc:AlternateContent xmlns:mc="http://schemas.openxmlformats.org/markup-compatibility/2006">
                  <mc:Choice xmlns:v="urn:schemas-microsoft-com:vml" Requires="v">
                    <p:oleObj spid="_x0000_s1597679" name="Equation" r:id="rId6" imgW="228600" imgH="177800" progId="Equation.3">
                      <p:embed/>
                    </p:oleObj>
                  </mc:Choice>
                  <mc:Fallback>
                    <p:oleObj name="Equation" r:id="rId6" imgW="228600" imgH="177800" progId="Equation.3">
                      <p:embed/>
                      <p:pic>
                        <p:nvPicPr>
                          <p:cNvPr id="0" name="Picture 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2895600"/>
                            <a:ext cx="457200" cy="35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0734" name="Object 4"/>
              <p:cNvGraphicFramePr>
                <a:graphicFrameLocks noChangeAspect="1"/>
              </p:cNvGraphicFramePr>
              <p:nvPr/>
            </p:nvGraphicFramePr>
            <p:xfrm>
              <a:off x="3962400" y="2895603"/>
              <a:ext cx="279400" cy="355601"/>
            </p:xfrm>
            <a:graphic>
              <a:graphicData uri="http://schemas.openxmlformats.org/presentationml/2006/ole">
                <mc:AlternateContent xmlns:mc="http://schemas.openxmlformats.org/markup-compatibility/2006">
                  <mc:Choice xmlns:v="urn:schemas-microsoft-com:vml" Requires="v">
                    <p:oleObj spid="_x0000_s1597680" name="Equation" r:id="rId8" imgW="139700" imgH="177800" progId="Equation.3">
                      <p:embed/>
                    </p:oleObj>
                  </mc:Choice>
                  <mc:Fallback>
                    <p:oleObj name="Equation" r:id="rId8" imgW="139700" imgH="177800" progId="Equation.3">
                      <p:embed/>
                      <p:pic>
                        <p:nvPicPr>
                          <p:cNvPr id="0" name="Picture 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2895603"/>
                            <a:ext cx="279400" cy="35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0735" name="Object 5"/>
              <p:cNvGraphicFramePr>
                <a:graphicFrameLocks noChangeAspect="1"/>
              </p:cNvGraphicFramePr>
              <p:nvPr/>
            </p:nvGraphicFramePr>
            <p:xfrm>
              <a:off x="8077200" y="2895603"/>
              <a:ext cx="457200" cy="355601"/>
            </p:xfrm>
            <a:graphic>
              <a:graphicData uri="http://schemas.openxmlformats.org/presentationml/2006/ole">
                <mc:AlternateContent xmlns:mc="http://schemas.openxmlformats.org/markup-compatibility/2006">
                  <mc:Choice xmlns:v="urn:schemas-microsoft-com:vml" Requires="v">
                    <p:oleObj spid="_x0000_s1597681" name="Equation" r:id="rId10" imgW="228600" imgH="177800" progId="Equation.3">
                      <p:embed/>
                    </p:oleObj>
                  </mc:Choice>
                  <mc:Fallback>
                    <p:oleObj name="Equation" r:id="rId10" imgW="228600" imgH="177800" progId="Equation.3">
                      <p:embed/>
                      <p:pic>
                        <p:nvPicPr>
                          <p:cNvPr id="0" name="Picture 9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7200" y="2895603"/>
                            <a:ext cx="457200" cy="35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0736" name="Object 6"/>
              <p:cNvGraphicFramePr>
                <a:graphicFrameLocks noChangeAspect="1"/>
              </p:cNvGraphicFramePr>
              <p:nvPr/>
            </p:nvGraphicFramePr>
            <p:xfrm>
              <a:off x="2819400" y="2895603"/>
              <a:ext cx="533400" cy="609601"/>
            </p:xfrm>
            <a:graphic>
              <a:graphicData uri="http://schemas.openxmlformats.org/presentationml/2006/ole">
                <mc:AlternateContent xmlns:mc="http://schemas.openxmlformats.org/markup-compatibility/2006">
                  <mc:Choice xmlns:v="urn:schemas-microsoft-com:vml" Requires="v">
                    <p:oleObj spid="_x0000_s1597682" name="Equation" r:id="rId12" imgW="266700" imgH="304800" progId="Equation.3">
                      <p:embed/>
                    </p:oleObj>
                  </mc:Choice>
                  <mc:Fallback>
                    <p:oleObj name="Equation" r:id="rId12" imgW="266700" imgH="304800" progId="Equation.3">
                      <p:embed/>
                      <p:pic>
                        <p:nvPicPr>
                          <p:cNvPr id="0" name="Picture 9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19400" y="2895603"/>
                            <a:ext cx="533400" cy="60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0737" name="Object 7"/>
              <p:cNvGraphicFramePr>
                <a:graphicFrameLocks noChangeAspect="1"/>
              </p:cNvGraphicFramePr>
              <p:nvPr/>
            </p:nvGraphicFramePr>
            <p:xfrm>
              <a:off x="6172200" y="2895603"/>
              <a:ext cx="533400" cy="609601"/>
            </p:xfrm>
            <a:graphic>
              <a:graphicData uri="http://schemas.openxmlformats.org/presentationml/2006/ole">
                <mc:AlternateContent xmlns:mc="http://schemas.openxmlformats.org/markup-compatibility/2006">
                  <mc:Choice xmlns:v="urn:schemas-microsoft-com:vml" Requires="v">
                    <p:oleObj spid="_x0000_s1597683" name="Equation" r:id="rId14" imgW="266700" imgH="304800" progId="">
                      <p:embed/>
                    </p:oleObj>
                  </mc:Choice>
                  <mc:Fallback>
                    <p:oleObj name="Equation" r:id="rId14" imgW="266700" imgH="304800" progId="">
                      <p:embed/>
                      <p:pic>
                        <p:nvPicPr>
                          <p:cNvPr id="0" name="Picture 9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72200" y="2895603"/>
                            <a:ext cx="533400" cy="60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grpSp>
      <p:sp>
        <p:nvSpPr>
          <p:cNvPr id="30726" name="TextBox 37"/>
          <p:cNvSpPr txBox="1">
            <a:spLocks noChangeArrowheads="1"/>
          </p:cNvSpPr>
          <p:nvPr/>
        </p:nvSpPr>
        <p:spPr bwMode="auto">
          <a:xfrm>
            <a:off x="304800" y="4343400"/>
            <a:ext cx="8458200" cy="830997"/>
          </a:xfrm>
          <a:prstGeom prst="rect">
            <a:avLst/>
          </a:prstGeom>
          <a:noFill/>
          <a:ln w="9525">
            <a:noFill/>
            <a:miter lim="800000"/>
            <a:headEnd/>
            <a:tailEnd/>
          </a:ln>
        </p:spPr>
        <p:txBody>
          <a:bodyPr>
            <a:prstTxWarp prst="textNoShape">
              <a:avLst/>
            </a:prstTxWarp>
            <a:spAutoFit/>
          </a:bodyPr>
          <a:lstStyle/>
          <a:p>
            <a:r>
              <a:rPr lang="en-US" dirty="0">
                <a:solidFill>
                  <a:srgbClr val="000000"/>
                </a:solidFill>
              </a:rPr>
              <a:t>First step is to use the mesh point variables to interpolate the midpoint variables</a:t>
            </a:r>
          </a:p>
        </p:txBody>
      </p:sp>
      <p:graphicFrame>
        <p:nvGraphicFramePr>
          <p:cNvPr id="30727" name="Object 8"/>
          <p:cNvGraphicFramePr>
            <a:graphicFrameLocks noChangeAspect="1"/>
          </p:cNvGraphicFramePr>
          <p:nvPr/>
        </p:nvGraphicFramePr>
        <p:xfrm>
          <a:off x="2971800" y="4902201"/>
          <a:ext cx="1738313" cy="762000"/>
        </p:xfrm>
        <a:graphic>
          <a:graphicData uri="http://schemas.openxmlformats.org/presentationml/2006/ole">
            <mc:AlternateContent xmlns:mc="http://schemas.openxmlformats.org/markup-compatibility/2006">
              <mc:Choice xmlns:v="urn:schemas-microsoft-com:vml" Requires="v">
                <p:oleObj spid="_x0000_s1597684" name="Document" r:id="rId16" imgW="3707937" imgH="1625397" progId="Word.Document.12">
                  <p:link updateAutomatic="1"/>
                </p:oleObj>
              </mc:Choice>
              <mc:Fallback>
                <p:oleObj name="Document" r:id="rId16" imgW="3707937" imgH="1625397" progId="Word.Document.12">
                  <p:link updateAutomatic="1"/>
                  <p:pic>
                    <p:nvPicPr>
                      <p:cNvPr id="0" name="Picture 10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1800" y="4902201"/>
                        <a:ext cx="17383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0728" name="Object 8"/>
          <p:cNvGraphicFramePr>
            <a:graphicFrameLocks noChangeAspect="1"/>
          </p:cNvGraphicFramePr>
          <p:nvPr/>
        </p:nvGraphicFramePr>
        <p:xfrm>
          <a:off x="2904067" y="5799667"/>
          <a:ext cx="1738313" cy="762000"/>
        </p:xfrm>
        <a:graphic>
          <a:graphicData uri="http://schemas.openxmlformats.org/presentationml/2006/ole">
            <mc:AlternateContent xmlns:mc="http://schemas.openxmlformats.org/markup-compatibility/2006">
              <mc:Choice xmlns:v="urn:schemas-microsoft-com:vml" Requires="v">
                <p:oleObj spid="_x0000_s1597685" name="Document" r:id="rId18" imgW="3707937" imgH="1625397" progId="Word.Document.12">
                  <p:link updateAutomatic="1"/>
                </p:oleObj>
              </mc:Choice>
              <mc:Fallback>
                <p:oleObj name="Document" r:id="rId18" imgW="3707937" imgH="1625397" progId="Word.Document.12">
                  <p:link updateAutomatic="1"/>
                  <p:pic>
                    <p:nvPicPr>
                      <p:cNvPr id="0" name="Picture 10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04067" y="5799667"/>
                        <a:ext cx="17383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0729" name="Object 9"/>
          <p:cNvGraphicFramePr>
            <a:graphicFrameLocks noChangeAspect="1"/>
          </p:cNvGraphicFramePr>
          <p:nvPr>
            <p:extLst>
              <p:ext uri="{D42A27DB-BD31-4B8C-83A1-F6EECF244321}">
                <p14:modId xmlns:p14="http://schemas.microsoft.com/office/powerpoint/2010/main" val="1898395669"/>
              </p:ext>
            </p:extLst>
          </p:nvPr>
        </p:nvGraphicFramePr>
        <p:xfrm>
          <a:off x="5638800" y="4800600"/>
          <a:ext cx="2476500" cy="762000"/>
        </p:xfrm>
        <a:graphic>
          <a:graphicData uri="http://schemas.openxmlformats.org/presentationml/2006/ole">
            <mc:AlternateContent xmlns:mc="http://schemas.openxmlformats.org/markup-compatibility/2006">
              <mc:Choice xmlns:v="urn:schemas-microsoft-com:vml" Requires="v">
                <p:oleObj spid="_x0000_s1597686" name="Document" r:id="rId20" imgW="5282540" imgH="1625397" progId="Word.Document.12">
                  <p:link updateAutomatic="1"/>
                </p:oleObj>
              </mc:Choice>
              <mc:Fallback>
                <p:oleObj name="Document" r:id="rId20" imgW="5282540" imgH="1625397" progId="Word.Document.12">
                  <p:link updateAutomatic="1"/>
                  <p:pic>
                    <p:nvPicPr>
                      <p:cNvPr id="0" name="Picture 10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38800" y="4800600"/>
                        <a:ext cx="24765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0730" name="Object 10"/>
          <p:cNvGraphicFramePr>
            <a:graphicFrameLocks noChangeAspect="1"/>
          </p:cNvGraphicFramePr>
          <p:nvPr/>
        </p:nvGraphicFramePr>
        <p:xfrm>
          <a:off x="5638800" y="5791200"/>
          <a:ext cx="2428875" cy="762000"/>
        </p:xfrm>
        <a:graphic>
          <a:graphicData uri="http://schemas.openxmlformats.org/presentationml/2006/ole">
            <mc:AlternateContent xmlns:mc="http://schemas.openxmlformats.org/markup-compatibility/2006">
              <mc:Choice xmlns:v="urn:schemas-microsoft-com:vml" Requires="v">
                <p:oleObj spid="_x0000_s1597687" name="Document" r:id="rId22" imgW="5180952" imgH="1625397" progId="Word.Document.12">
                  <p:link updateAutomatic="1"/>
                </p:oleObj>
              </mc:Choice>
              <mc:Fallback>
                <p:oleObj name="Document" r:id="rId22" imgW="5180952" imgH="1625397" progId="Word.Document.12">
                  <p:link updateAutomatic="1"/>
                  <p:pic>
                    <p:nvPicPr>
                      <p:cNvPr id="0" name="Picture 10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38800" y="5791200"/>
                        <a:ext cx="24288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5" name="Picture 4">
            <a:extLst>
              <a:ext uri="{FF2B5EF4-FFF2-40B4-BE49-F238E27FC236}">
                <a16:creationId xmlns:a16="http://schemas.microsoft.com/office/drawing/2014/main" id="{F3B9816E-CD03-1241-8F73-48B97BA90BE2}"/>
              </a:ext>
            </a:extLst>
          </p:cNvPr>
          <p:cNvPicPr>
            <a:picLocks noChangeAspect="1"/>
          </p:cNvPicPr>
          <p:nvPr/>
        </p:nvPicPr>
        <p:blipFill>
          <a:blip r:embed="rId24"/>
          <a:stretch>
            <a:fillRect/>
          </a:stretch>
        </p:blipFill>
        <p:spPr>
          <a:xfrm>
            <a:off x="0" y="0"/>
            <a:ext cx="9144000" cy="6858000"/>
          </a:xfrm>
          <a:prstGeom prst="rect">
            <a:avLst/>
          </a:prstGeom>
        </p:spPr>
      </p:pic>
    </p:spTree>
    <p:extLst>
      <p:ext uri="{BB962C8B-B14F-4D97-AF65-F5344CB8AC3E}">
        <p14:creationId xmlns:p14="http://schemas.microsoft.com/office/powerpoint/2010/main" val="17099626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9" name="Text Placeholder 3"/>
          <p:cNvSpPr>
            <a:spLocks noGrp="1"/>
          </p:cNvSpPr>
          <p:nvPr>
            <p:ph type="body" sz="half" idx="1"/>
          </p:nvPr>
        </p:nvSpPr>
        <p:spPr>
          <a:xfrm>
            <a:off x="381000" y="228600"/>
            <a:ext cx="8534400" cy="457200"/>
          </a:xfrm>
        </p:spPr>
        <p:txBody>
          <a:bodyPr/>
          <a:lstStyle/>
          <a:p>
            <a:pPr>
              <a:buFontTx/>
              <a:buNone/>
            </a:pPr>
            <a:r>
              <a:rPr lang="ja-JP" altLang="en-US" dirty="0">
                <a:ea typeface="ＭＳ Ｐゴシック" pitchFamily="-107" charset="-128"/>
                <a:cs typeface="ＭＳ Ｐゴシック" pitchFamily="-107" charset="-128"/>
              </a:rPr>
              <a:t>“</a:t>
            </a:r>
            <a:r>
              <a:rPr lang="en-US" altLang="ja-JP" dirty="0">
                <a:ea typeface="ＭＳ Ｐゴシック" pitchFamily="-107" charset="-128"/>
                <a:cs typeface="ＭＳ Ｐゴシック" pitchFamily="-107" charset="-128"/>
              </a:rPr>
              <a:t>Straight-forward</a:t>
            </a:r>
            <a:r>
              <a:rPr lang="ja-JP" altLang="en-US" dirty="0">
                <a:ea typeface="ＭＳ Ｐゴシック" pitchFamily="-107" charset="-128"/>
                <a:cs typeface="ＭＳ Ｐゴシック" pitchFamily="-107" charset="-128"/>
              </a:rPr>
              <a:t>”</a:t>
            </a:r>
            <a:r>
              <a:rPr lang="en-US" altLang="ja-JP" dirty="0">
                <a:ea typeface="ＭＳ Ｐゴシック" pitchFamily="-107" charset="-128"/>
                <a:cs typeface="ＭＳ Ｐゴシック" pitchFamily="-107" charset="-128"/>
              </a:rPr>
              <a:t> Method of Solving Transport Equations</a:t>
            </a:r>
            <a:endParaRPr lang="en-US" dirty="0">
              <a:ea typeface="ＭＳ Ｐゴシック" pitchFamily="-107" charset="-128"/>
              <a:cs typeface="ＭＳ Ｐゴシック" pitchFamily="-107" charset="-128"/>
            </a:endParaRPr>
          </a:p>
        </p:txBody>
      </p:sp>
      <p:sp>
        <p:nvSpPr>
          <p:cNvPr id="32770" name="TextBox 2"/>
          <p:cNvSpPr txBox="1">
            <a:spLocks noChangeArrowheads="1"/>
          </p:cNvSpPr>
          <p:nvPr/>
        </p:nvSpPr>
        <p:spPr bwMode="auto">
          <a:xfrm>
            <a:off x="3276600" y="762000"/>
            <a:ext cx="5867400" cy="369888"/>
          </a:xfrm>
          <a:prstGeom prst="rect">
            <a:avLst/>
          </a:prstGeom>
          <a:noFill/>
          <a:ln w="9525">
            <a:noFill/>
            <a:miter lim="800000"/>
            <a:headEnd/>
            <a:tailEnd/>
          </a:ln>
        </p:spPr>
        <p:txBody>
          <a:bodyPr>
            <a:prstTxWarp prst="textNoShape">
              <a:avLst/>
            </a:prstTxWarp>
            <a:spAutoFit/>
          </a:bodyPr>
          <a:lstStyle/>
          <a:p>
            <a:pPr algn="r"/>
            <a:r>
              <a:rPr lang="en-US" dirty="0">
                <a:solidFill>
                  <a:schemeClr val="bg1"/>
                </a:solidFill>
              </a:rPr>
              <a:t>Solving the Transport Equations</a:t>
            </a:r>
          </a:p>
        </p:txBody>
      </p:sp>
      <p:sp>
        <p:nvSpPr>
          <p:cNvPr id="32771" name="TextBox 29"/>
          <p:cNvSpPr txBox="1">
            <a:spLocks noChangeArrowheads="1"/>
          </p:cNvSpPr>
          <p:nvPr/>
        </p:nvSpPr>
        <p:spPr bwMode="auto">
          <a:xfrm>
            <a:off x="355599" y="1427795"/>
            <a:ext cx="8077200" cy="400110"/>
          </a:xfrm>
          <a:prstGeom prst="rect">
            <a:avLst/>
          </a:prstGeom>
          <a:noFill/>
          <a:ln w="9525">
            <a:noFill/>
            <a:miter lim="800000"/>
            <a:headEnd/>
            <a:tailEnd/>
          </a:ln>
        </p:spPr>
        <p:txBody>
          <a:bodyPr>
            <a:prstTxWarp prst="textNoShape">
              <a:avLst/>
            </a:prstTxWarp>
            <a:spAutoFit/>
          </a:bodyPr>
          <a:lstStyle/>
          <a:p>
            <a:r>
              <a:rPr lang="en-US" sz="2000" dirty="0"/>
              <a:t> Substitute the approximated variables back to transport equations</a:t>
            </a:r>
          </a:p>
        </p:txBody>
      </p:sp>
      <p:graphicFrame>
        <p:nvGraphicFramePr>
          <p:cNvPr id="32772" name="Object 7"/>
          <p:cNvGraphicFramePr>
            <a:graphicFrameLocks noChangeAspect="1"/>
          </p:cNvGraphicFramePr>
          <p:nvPr/>
        </p:nvGraphicFramePr>
        <p:xfrm>
          <a:off x="237067" y="2345267"/>
          <a:ext cx="4395788" cy="647700"/>
        </p:xfrm>
        <a:graphic>
          <a:graphicData uri="http://schemas.openxmlformats.org/presentationml/2006/ole">
            <mc:AlternateContent xmlns:mc="http://schemas.openxmlformats.org/markup-compatibility/2006">
              <mc:Choice xmlns:v="urn:schemas-microsoft-com:vml" Requires="v">
                <p:oleObj spid="_x0000_s1598752" name="Document" r:id="rId4" imgW="11377778" imgH="1676190" progId="Word.Document.12">
                  <p:link updateAutomatic="1"/>
                </p:oleObj>
              </mc:Choice>
              <mc:Fallback>
                <p:oleObj name="Document" r:id="rId4" imgW="11377778" imgH="1676190" progId="Word.Document.12">
                  <p:link updateAutomatic="1"/>
                  <p:pic>
                    <p:nvPicPr>
                      <p:cNvPr id="0" name="Picture 1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067" y="2345267"/>
                        <a:ext cx="439578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2773" name="Object 8"/>
          <p:cNvGraphicFramePr>
            <a:graphicFrameLocks noChangeAspect="1"/>
          </p:cNvGraphicFramePr>
          <p:nvPr/>
        </p:nvGraphicFramePr>
        <p:xfrm>
          <a:off x="4687887" y="2307166"/>
          <a:ext cx="4456113" cy="647700"/>
        </p:xfrm>
        <a:graphic>
          <a:graphicData uri="http://schemas.openxmlformats.org/presentationml/2006/ole">
            <mc:AlternateContent xmlns:mc="http://schemas.openxmlformats.org/markup-compatibility/2006">
              <mc:Choice xmlns:v="urn:schemas-microsoft-com:vml" Requires="v">
                <p:oleObj spid="_x0000_s1598753" name="Document" r:id="rId6" imgW="11530159" imgH="1676190" progId="Word.Document.12">
                  <p:link updateAutomatic="1"/>
                </p:oleObj>
              </mc:Choice>
              <mc:Fallback>
                <p:oleObj name="Document" r:id="rId6" imgW="11530159" imgH="1676190" progId="Word.Document.12">
                  <p:link updateAutomatic="1"/>
                  <p:pic>
                    <p:nvPicPr>
                      <p:cNvPr id="0" name="Picture 1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7887" y="2307166"/>
                        <a:ext cx="445611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 name="Group 28"/>
          <p:cNvGrpSpPr>
            <a:grpSpLocks/>
          </p:cNvGrpSpPr>
          <p:nvPr/>
        </p:nvGrpSpPr>
        <p:grpSpPr bwMode="auto">
          <a:xfrm>
            <a:off x="533400" y="3008326"/>
            <a:ext cx="7943850" cy="839787"/>
            <a:chOff x="533400" y="2895600"/>
            <a:chExt cx="7944222" cy="838695"/>
          </a:xfrm>
        </p:grpSpPr>
        <p:grpSp>
          <p:nvGrpSpPr>
            <p:cNvPr id="3" name="Group 20"/>
            <p:cNvGrpSpPr>
              <a:grpSpLocks/>
            </p:cNvGrpSpPr>
            <p:nvPr/>
          </p:nvGrpSpPr>
          <p:grpSpPr bwMode="auto">
            <a:xfrm>
              <a:off x="533400" y="2895600"/>
              <a:ext cx="7772400" cy="610394"/>
              <a:chOff x="533400" y="3810000"/>
              <a:chExt cx="7772400" cy="610394"/>
            </a:xfrm>
          </p:grpSpPr>
          <p:grpSp>
            <p:nvGrpSpPr>
              <p:cNvPr id="4" name="Group 13"/>
              <p:cNvGrpSpPr>
                <a:grpSpLocks/>
              </p:cNvGrpSpPr>
              <p:nvPr/>
            </p:nvGrpSpPr>
            <p:grpSpPr bwMode="auto">
              <a:xfrm>
                <a:off x="533400" y="3810000"/>
                <a:ext cx="7772400" cy="610394"/>
                <a:chOff x="533400" y="3810000"/>
                <a:chExt cx="7772400" cy="610394"/>
              </a:xfrm>
            </p:grpSpPr>
            <p:cxnSp>
              <p:nvCxnSpPr>
                <p:cNvPr id="32812" name="Straight Connector 53"/>
                <p:cNvCxnSpPr>
                  <a:cxnSpLocks noChangeShapeType="1"/>
                </p:cNvCxnSpPr>
                <p:nvPr/>
              </p:nvCxnSpPr>
              <p:spPr bwMode="auto">
                <a:xfrm>
                  <a:off x="533400" y="4114404"/>
                  <a:ext cx="7772764" cy="1585"/>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32813" name="Straight Connector 54"/>
                <p:cNvCxnSpPr>
                  <a:cxnSpLocks noChangeShapeType="1"/>
                </p:cNvCxnSpPr>
                <p:nvPr/>
              </p:nvCxnSpPr>
              <p:spPr bwMode="auto">
                <a:xfrm rot="5400000">
                  <a:off x="1295847" y="4114400"/>
                  <a:ext cx="608807" cy="3175"/>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32814" name="Straight Connector 55"/>
                <p:cNvCxnSpPr>
                  <a:cxnSpLocks noChangeShapeType="1"/>
                </p:cNvCxnSpPr>
                <p:nvPr/>
              </p:nvCxnSpPr>
              <p:spPr bwMode="auto">
                <a:xfrm rot="5400000">
                  <a:off x="3582748" y="4113609"/>
                  <a:ext cx="608807" cy="1588"/>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32815" name="Straight Connector 56"/>
                <p:cNvCxnSpPr>
                  <a:cxnSpLocks noChangeShapeType="1"/>
                </p:cNvCxnSpPr>
                <p:nvPr/>
              </p:nvCxnSpPr>
              <p:spPr bwMode="auto">
                <a:xfrm rot="5400000">
                  <a:off x="7773944" y="4113609"/>
                  <a:ext cx="608807" cy="1588"/>
                </a:xfrm>
                <a:prstGeom prst="line">
                  <a:avLst/>
                </a:prstGeom>
                <a:noFill/>
                <a:ln w="25400">
                  <a:solidFill>
                    <a:schemeClr val="accent1"/>
                  </a:solidFill>
                  <a:round/>
                  <a:headEnd/>
                  <a:tailEnd/>
                </a:ln>
                <a:effectLst>
                  <a:outerShdw dist="20000" dir="5400000" rotWithShape="0">
                    <a:srgbClr val="808080">
                      <a:alpha val="37999"/>
                    </a:srgbClr>
                  </a:outerShdw>
                </a:effectLst>
              </p:spPr>
            </p:cxnSp>
          </p:grpSp>
          <p:sp>
            <p:nvSpPr>
              <p:cNvPr id="32807" name="Oval 48"/>
              <p:cNvSpPr>
                <a:spLocks noChangeArrowheads="1"/>
              </p:cNvSpPr>
              <p:nvPr/>
            </p:nvSpPr>
            <p:spPr bwMode="auto">
              <a:xfrm>
                <a:off x="6020057" y="4038303"/>
                <a:ext cx="152407" cy="152202"/>
              </a:xfrm>
              <a:prstGeom prst="ellipse">
                <a:avLst/>
              </a:prstGeom>
              <a:solidFill>
                <a:srgbClr val="FF0000"/>
              </a:solidFill>
              <a:ln w="9525">
                <a:solidFill>
                  <a:srgbClr val="588DA5"/>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808" name="Oval 49"/>
              <p:cNvSpPr>
                <a:spLocks noChangeArrowheads="1"/>
              </p:cNvSpPr>
              <p:nvPr/>
            </p:nvSpPr>
            <p:spPr bwMode="auto">
              <a:xfrm>
                <a:off x="2667100" y="4038303"/>
                <a:ext cx="152407" cy="152202"/>
              </a:xfrm>
              <a:prstGeom prst="ellipse">
                <a:avLst/>
              </a:prstGeom>
              <a:solidFill>
                <a:srgbClr val="FF0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809" name="Oval 50"/>
              <p:cNvSpPr>
                <a:spLocks noChangeArrowheads="1"/>
              </p:cNvSpPr>
              <p:nvPr/>
            </p:nvSpPr>
            <p:spPr bwMode="auto">
              <a:xfrm>
                <a:off x="1524046" y="4038303"/>
                <a:ext cx="152407" cy="152202"/>
              </a:xfrm>
              <a:prstGeom prst="ellipse">
                <a:avLst/>
              </a:prstGeom>
              <a:solidFill>
                <a:srgbClr val="008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810" name="Oval 51"/>
              <p:cNvSpPr>
                <a:spLocks noChangeArrowheads="1"/>
              </p:cNvSpPr>
              <p:nvPr/>
            </p:nvSpPr>
            <p:spPr bwMode="auto">
              <a:xfrm>
                <a:off x="3810153" y="4038303"/>
                <a:ext cx="152407" cy="152202"/>
              </a:xfrm>
              <a:prstGeom prst="ellipse">
                <a:avLst/>
              </a:prstGeom>
              <a:solidFill>
                <a:srgbClr val="008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811" name="Oval 52"/>
              <p:cNvSpPr>
                <a:spLocks noChangeArrowheads="1"/>
              </p:cNvSpPr>
              <p:nvPr/>
            </p:nvSpPr>
            <p:spPr bwMode="auto">
              <a:xfrm>
                <a:off x="8001350" y="4038303"/>
                <a:ext cx="152407" cy="152202"/>
              </a:xfrm>
              <a:prstGeom prst="ellipse">
                <a:avLst/>
              </a:prstGeom>
              <a:solidFill>
                <a:srgbClr val="008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grpSp>
        <p:grpSp>
          <p:nvGrpSpPr>
            <p:cNvPr id="5" name="Group 27"/>
            <p:cNvGrpSpPr>
              <a:grpSpLocks/>
            </p:cNvGrpSpPr>
            <p:nvPr/>
          </p:nvGrpSpPr>
          <p:grpSpPr bwMode="auto">
            <a:xfrm>
              <a:off x="1676399" y="3200395"/>
              <a:ext cx="6801223" cy="533900"/>
              <a:chOff x="1676399" y="2895595"/>
              <a:chExt cx="6801223" cy="533900"/>
            </a:xfrm>
          </p:grpSpPr>
          <p:graphicFrame>
            <p:nvGraphicFramePr>
              <p:cNvPr id="32801" name="Object 9"/>
              <p:cNvGraphicFramePr>
                <a:graphicFrameLocks noChangeAspect="1"/>
              </p:cNvGraphicFramePr>
              <p:nvPr/>
            </p:nvGraphicFramePr>
            <p:xfrm>
              <a:off x="1676399" y="2895600"/>
              <a:ext cx="400423" cy="311440"/>
            </p:xfrm>
            <a:graphic>
              <a:graphicData uri="http://schemas.openxmlformats.org/presentationml/2006/ole">
                <mc:AlternateContent xmlns:mc="http://schemas.openxmlformats.org/markup-compatibility/2006">
                  <mc:Choice xmlns:v="urn:schemas-microsoft-com:vml" Requires="v">
                    <p:oleObj spid="_x0000_s1598754" name="Equation" r:id="rId8" imgW="228600" imgH="177800" progId="Equation.3">
                      <p:embed/>
                    </p:oleObj>
                  </mc:Choice>
                  <mc:Fallback>
                    <p:oleObj name="Equation" r:id="rId8" imgW="228600" imgH="177800" progId="Equation.3">
                      <p:embed/>
                      <p:pic>
                        <p:nvPicPr>
                          <p:cNvPr id="0" name="Picture 1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399" y="2895600"/>
                            <a:ext cx="400423" cy="31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2802" name="Object 10"/>
              <p:cNvGraphicFramePr>
                <a:graphicFrameLocks noChangeAspect="1"/>
              </p:cNvGraphicFramePr>
              <p:nvPr/>
            </p:nvGraphicFramePr>
            <p:xfrm>
              <a:off x="3962399" y="2895597"/>
              <a:ext cx="244703" cy="311440"/>
            </p:xfrm>
            <a:graphic>
              <a:graphicData uri="http://schemas.openxmlformats.org/presentationml/2006/ole">
                <mc:AlternateContent xmlns:mc="http://schemas.openxmlformats.org/markup-compatibility/2006">
                  <mc:Choice xmlns:v="urn:schemas-microsoft-com:vml" Requires="v">
                    <p:oleObj spid="_x0000_s1598755" name="Equation" r:id="rId10" imgW="139700" imgH="177800" progId="Equation.3">
                      <p:embed/>
                    </p:oleObj>
                  </mc:Choice>
                  <mc:Fallback>
                    <p:oleObj name="Equation" r:id="rId10" imgW="139700" imgH="177800" progId="Equation.3">
                      <p:embed/>
                      <p:pic>
                        <p:nvPicPr>
                          <p:cNvPr id="0" name="Picture 1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399" y="2895597"/>
                            <a:ext cx="244703" cy="31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2803" name="Object 11"/>
              <p:cNvGraphicFramePr>
                <a:graphicFrameLocks noChangeAspect="1"/>
              </p:cNvGraphicFramePr>
              <p:nvPr/>
            </p:nvGraphicFramePr>
            <p:xfrm>
              <a:off x="8077199" y="2895597"/>
              <a:ext cx="400423" cy="311440"/>
            </p:xfrm>
            <a:graphic>
              <a:graphicData uri="http://schemas.openxmlformats.org/presentationml/2006/ole">
                <mc:AlternateContent xmlns:mc="http://schemas.openxmlformats.org/markup-compatibility/2006">
                  <mc:Choice xmlns:v="urn:schemas-microsoft-com:vml" Requires="v">
                    <p:oleObj spid="_x0000_s1598756" name="Equation" r:id="rId12" imgW="228600" imgH="177800" progId="Equation.3">
                      <p:embed/>
                    </p:oleObj>
                  </mc:Choice>
                  <mc:Fallback>
                    <p:oleObj name="Equation" r:id="rId12" imgW="228600" imgH="177800" progId="Equation.3">
                      <p:embed/>
                      <p:pic>
                        <p:nvPicPr>
                          <p:cNvPr id="0" name="Picture 1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7199" y="2895597"/>
                            <a:ext cx="400423" cy="31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2804" name="Object 12"/>
              <p:cNvGraphicFramePr>
                <a:graphicFrameLocks noChangeAspect="1"/>
              </p:cNvGraphicFramePr>
              <p:nvPr/>
            </p:nvGraphicFramePr>
            <p:xfrm>
              <a:off x="2819399" y="2895597"/>
              <a:ext cx="467161" cy="533898"/>
            </p:xfrm>
            <a:graphic>
              <a:graphicData uri="http://schemas.openxmlformats.org/presentationml/2006/ole">
                <mc:AlternateContent xmlns:mc="http://schemas.openxmlformats.org/markup-compatibility/2006">
                  <mc:Choice xmlns:v="urn:schemas-microsoft-com:vml" Requires="v">
                    <p:oleObj spid="_x0000_s1598757" name="Equation" r:id="rId14" imgW="266700" imgH="304800" progId="Equation.3">
                      <p:embed/>
                    </p:oleObj>
                  </mc:Choice>
                  <mc:Fallback>
                    <p:oleObj name="Equation" r:id="rId14" imgW="266700" imgH="304800" progId="Equation.3">
                      <p:embed/>
                      <p:pic>
                        <p:nvPicPr>
                          <p:cNvPr id="0" name="Picture 1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9399" y="2895597"/>
                            <a:ext cx="467161" cy="533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2805" name="Object 13"/>
              <p:cNvGraphicFramePr>
                <a:graphicFrameLocks noChangeAspect="1"/>
              </p:cNvGraphicFramePr>
              <p:nvPr/>
            </p:nvGraphicFramePr>
            <p:xfrm>
              <a:off x="6172199" y="2895595"/>
              <a:ext cx="467161" cy="533897"/>
            </p:xfrm>
            <a:graphic>
              <a:graphicData uri="http://schemas.openxmlformats.org/presentationml/2006/ole">
                <mc:AlternateContent xmlns:mc="http://schemas.openxmlformats.org/markup-compatibility/2006">
                  <mc:Choice xmlns:v="urn:schemas-microsoft-com:vml" Requires="v">
                    <p:oleObj spid="_x0000_s1598758" name="Equation" r:id="rId16" imgW="266700" imgH="304800" progId="">
                      <p:embed/>
                    </p:oleObj>
                  </mc:Choice>
                  <mc:Fallback>
                    <p:oleObj name="Equation" r:id="rId16" imgW="266700" imgH="304800" progId="">
                      <p:embed/>
                      <p:pic>
                        <p:nvPicPr>
                          <p:cNvPr id="0" name="Picture 1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199" y="2895595"/>
                            <a:ext cx="467161" cy="53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grpSp>
      <p:sp>
        <p:nvSpPr>
          <p:cNvPr id="32775" name="Down Arrow 57"/>
          <p:cNvSpPr>
            <a:spLocks noChangeArrowheads="1"/>
          </p:cNvSpPr>
          <p:nvPr/>
        </p:nvSpPr>
        <p:spPr bwMode="auto">
          <a:xfrm>
            <a:off x="2667000" y="2970213"/>
            <a:ext cx="152400" cy="228600"/>
          </a:xfrm>
          <a:prstGeom prst="downArrow">
            <a:avLst>
              <a:gd name="adj1" fmla="val 50000"/>
              <a:gd name="adj2" fmla="val 50000"/>
            </a:avLst>
          </a:prstGeom>
          <a:solidFill>
            <a:srgbClr val="0000FF"/>
          </a:solidFill>
          <a:ln w="9525">
            <a:solidFill>
              <a:srgbClr val="588DA5"/>
            </a:solidFill>
            <a:miter lim="800000"/>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776" name="Down Arrow 58"/>
          <p:cNvSpPr>
            <a:spLocks noChangeArrowheads="1"/>
          </p:cNvSpPr>
          <p:nvPr/>
        </p:nvSpPr>
        <p:spPr bwMode="auto">
          <a:xfrm>
            <a:off x="6019800" y="2970213"/>
            <a:ext cx="152400" cy="228600"/>
          </a:xfrm>
          <a:prstGeom prst="downArrow">
            <a:avLst>
              <a:gd name="adj1" fmla="val 50000"/>
              <a:gd name="adj2" fmla="val 50000"/>
            </a:avLst>
          </a:prstGeom>
          <a:solidFill>
            <a:srgbClr val="0000FF"/>
          </a:solidFill>
          <a:ln w="9525">
            <a:solidFill>
              <a:srgbClr val="588DA5"/>
            </a:solidFill>
            <a:miter lim="800000"/>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777" name="TextBox 60"/>
          <p:cNvSpPr txBox="1">
            <a:spLocks noChangeArrowheads="1"/>
          </p:cNvSpPr>
          <p:nvPr/>
        </p:nvSpPr>
        <p:spPr bwMode="auto">
          <a:xfrm>
            <a:off x="431799" y="3802724"/>
            <a:ext cx="7924800" cy="400110"/>
          </a:xfrm>
          <a:prstGeom prst="rect">
            <a:avLst/>
          </a:prstGeom>
          <a:noFill/>
          <a:ln w="9525">
            <a:noFill/>
            <a:miter lim="800000"/>
            <a:headEnd/>
            <a:tailEnd/>
          </a:ln>
        </p:spPr>
        <p:txBody>
          <a:bodyPr>
            <a:prstTxWarp prst="textNoShape">
              <a:avLst/>
            </a:prstTxWarp>
            <a:spAutoFit/>
          </a:bodyPr>
          <a:lstStyle/>
          <a:p>
            <a:r>
              <a:rPr lang="en-US" sz="2000" dirty="0"/>
              <a:t>Continuity Equation tells us for steady-state (</a:t>
            </a:r>
            <a:r>
              <a:rPr lang="en-US" sz="2000" dirty="0" err="1"/>
              <a:t>G</a:t>
            </a:r>
            <a:r>
              <a:rPr lang="en-US" sz="2000" baseline="-25000" dirty="0" err="1"/>
              <a:t>n</a:t>
            </a:r>
            <a:r>
              <a:rPr lang="en-US" sz="2000" baseline="-25000" dirty="0"/>
              <a:t> </a:t>
            </a:r>
            <a:r>
              <a:rPr lang="en-US" sz="2000" dirty="0"/>
              <a:t>= 0):   </a:t>
            </a:r>
            <a:r>
              <a:rPr lang="en-CA" sz="2000" dirty="0"/>
              <a:t>J</a:t>
            </a:r>
            <a:r>
              <a:rPr lang="en-CA" sz="2000" baseline="-25000" dirty="0"/>
              <a:t>n,i+1/2</a:t>
            </a:r>
            <a:r>
              <a:rPr lang="en-CA" sz="2000" baseline="30000" dirty="0"/>
              <a:t> </a:t>
            </a:r>
            <a:r>
              <a:rPr lang="en-CA" sz="2000" dirty="0"/>
              <a:t>=</a:t>
            </a:r>
            <a:r>
              <a:rPr lang="en-CA" sz="2000" baseline="30000" dirty="0"/>
              <a:t> </a:t>
            </a:r>
            <a:r>
              <a:rPr lang="en-CA" sz="2000" dirty="0"/>
              <a:t>J</a:t>
            </a:r>
            <a:r>
              <a:rPr lang="en-CA" sz="2000" baseline="-25000" dirty="0"/>
              <a:t>n,i-1/2</a:t>
            </a:r>
            <a:endParaRPr lang="en-US" sz="2000" dirty="0"/>
          </a:p>
        </p:txBody>
      </p:sp>
      <p:grpSp>
        <p:nvGrpSpPr>
          <p:cNvPr id="6" name="Group 28"/>
          <p:cNvGrpSpPr>
            <a:grpSpLocks/>
          </p:cNvGrpSpPr>
          <p:nvPr/>
        </p:nvGrpSpPr>
        <p:grpSpPr bwMode="auto">
          <a:xfrm>
            <a:off x="541866" y="4919148"/>
            <a:ext cx="7935913" cy="828675"/>
            <a:chOff x="533400" y="2895600"/>
            <a:chExt cx="7935686" cy="827313"/>
          </a:xfrm>
        </p:grpSpPr>
        <p:grpSp>
          <p:nvGrpSpPr>
            <p:cNvPr id="7" name="Group 20"/>
            <p:cNvGrpSpPr>
              <a:grpSpLocks/>
            </p:cNvGrpSpPr>
            <p:nvPr/>
          </p:nvGrpSpPr>
          <p:grpSpPr bwMode="auto">
            <a:xfrm>
              <a:off x="533400" y="2895600"/>
              <a:ext cx="7772400" cy="610394"/>
              <a:chOff x="533400" y="3810000"/>
              <a:chExt cx="7772400" cy="610394"/>
            </a:xfrm>
          </p:grpSpPr>
          <p:grpSp>
            <p:nvGrpSpPr>
              <p:cNvPr id="8" name="Group 13"/>
              <p:cNvGrpSpPr>
                <a:grpSpLocks/>
              </p:cNvGrpSpPr>
              <p:nvPr/>
            </p:nvGrpSpPr>
            <p:grpSpPr bwMode="auto">
              <a:xfrm>
                <a:off x="533400" y="3810000"/>
                <a:ext cx="7772400" cy="610394"/>
                <a:chOff x="533400" y="3810000"/>
                <a:chExt cx="7772400" cy="610394"/>
              </a:xfrm>
            </p:grpSpPr>
            <p:cxnSp>
              <p:nvCxnSpPr>
                <p:cNvPr id="32795" name="Straight Connector 77"/>
                <p:cNvCxnSpPr>
                  <a:cxnSpLocks noChangeShapeType="1"/>
                </p:cNvCxnSpPr>
                <p:nvPr/>
              </p:nvCxnSpPr>
              <p:spPr bwMode="auto">
                <a:xfrm>
                  <a:off x="533400" y="4114299"/>
                  <a:ext cx="7772178" cy="1585"/>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32796" name="Straight Connector 78"/>
                <p:cNvCxnSpPr>
                  <a:cxnSpLocks noChangeShapeType="1"/>
                </p:cNvCxnSpPr>
                <p:nvPr/>
              </p:nvCxnSpPr>
              <p:spPr bwMode="auto">
                <a:xfrm rot="5400000">
                  <a:off x="1295872" y="4114296"/>
                  <a:ext cx="608598" cy="3175"/>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32797" name="Straight Connector 79"/>
                <p:cNvCxnSpPr>
                  <a:cxnSpLocks noChangeShapeType="1"/>
                </p:cNvCxnSpPr>
                <p:nvPr/>
              </p:nvCxnSpPr>
              <p:spPr bwMode="auto">
                <a:xfrm rot="5400000">
                  <a:off x="3582599" y="4113505"/>
                  <a:ext cx="608598" cy="1588"/>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32798" name="Straight Connector 80"/>
                <p:cNvCxnSpPr>
                  <a:cxnSpLocks noChangeShapeType="1"/>
                </p:cNvCxnSpPr>
                <p:nvPr/>
              </p:nvCxnSpPr>
              <p:spPr bwMode="auto">
                <a:xfrm rot="5400000">
                  <a:off x="7773480" y="4113505"/>
                  <a:ext cx="608598" cy="1588"/>
                </a:xfrm>
                <a:prstGeom prst="line">
                  <a:avLst/>
                </a:prstGeom>
                <a:noFill/>
                <a:ln w="25400">
                  <a:solidFill>
                    <a:schemeClr val="accent1"/>
                  </a:solidFill>
                  <a:round/>
                  <a:headEnd/>
                  <a:tailEnd/>
                </a:ln>
                <a:effectLst>
                  <a:outerShdw dist="20000" dir="5400000" rotWithShape="0">
                    <a:srgbClr val="808080">
                      <a:alpha val="37999"/>
                    </a:srgbClr>
                  </a:outerShdw>
                </a:effectLst>
              </p:spPr>
            </p:cxnSp>
          </p:grpSp>
          <p:sp>
            <p:nvSpPr>
              <p:cNvPr id="32790" name="Oval 72"/>
              <p:cNvSpPr>
                <a:spLocks noChangeArrowheads="1"/>
              </p:cNvSpPr>
              <p:nvPr/>
            </p:nvSpPr>
            <p:spPr bwMode="auto">
              <a:xfrm>
                <a:off x="6019643" y="4038224"/>
                <a:ext cx="152396" cy="152149"/>
              </a:xfrm>
              <a:prstGeom prst="ellipse">
                <a:avLst/>
              </a:prstGeom>
              <a:solidFill>
                <a:srgbClr val="FF0000"/>
              </a:solidFill>
              <a:ln w="9525">
                <a:solidFill>
                  <a:srgbClr val="588DA5"/>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791" name="Oval 73"/>
              <p:cNvSpPr>
                <a:spLocks noChangeArrowheads="1"/>
              </p:cNvSpPr>
              <p:nvPr/>
            </p:nvSpPr>
            <p:spPr bwMode="auto">
              <a:xfrm>
                <a:off x="2666939" y="4038224"/>
                <a:ext cx="152396" cy="152149"/>
              </a:xfrm>
              <a:prstGeom prst="ellipse">
                <a:avLst/>
              </a:prstGeom>
              <a:solidFill>
                <a:srgbClr val="FF0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792" name="Oval 74"/>
              <p:cNvSpPr>
                <a:spLocks noChangeArrowheads="1"/>
              </p:cNvSpPr>
              <p:nvPr/>
            </p:nvSpPr>
            <p:spPr bwMode="auto">
              <a:xfrm>
                <a:off x="1523972" y="4038224"/>
                <a:ext cx="152396" cy="152149"/>
              </a:xfrm>
              <a:prstGeom prst="ellipse">
                <a:avLst/>
              </a:prstGeom>
              <a:solidFill>
                <a:srgbClr val="008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793" name="Oval 75"/>
              <p:cNvSpPr>
                <a:spLocks noChangeArrowheads="1"/>
              </p:cNvSpPr>
              <p:nvPr/>
            </p:nvSpPr>
            <p:spPr bwMode="auto">
              <a:xfrm>
                <a:off x="3809906" y="4038224"/>
                <a:ext cx="152396" cy="152149"/>
              </a:xfrm>
              <a:prstGeom prst="ellipse">
                <a:avLst/>
              </a:prstGeom>
              <a:solidFill>
                <a:srgbClr val="008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sp>
            <p:nvSpPr>
              <p:cNvPr id="32794" name="Oval 76"/>
              <p:cNvSpPr>
                <a:spLocks noChangeArrowheads="1"/>
              </p:cNvSpPr>
              <p:nvPr/>
            </p:nvSpPr>
            <p:spPr bwMode="auto">
              <a:xfrm>
                <a:off x="8000787" y="4038224"/>
                <a:ext cx="152396" cy="152149"/>
              </a:xfrm>
              <a:prstGeom prst="ellipse">
                <a:avLst/>
              </a:prstGeom>
              <a:solidFill>
                <a:srgbClr val="008000"/>
              </a:solidFill>
              <a:ln w="9525">
                <a:solidFill>
                  <a:schemeClr val="accent1"/>
                </a:solidFill>
                <a:round/>
                <a:headEnd/>
                <a:tailEnd/>
              </a:ln>
              <a:effectLst>
                <a:outerShdw dist="23000" dir="5400000" rotWithShape="0">
                  <a:srgbClr val="808080">
                    <a:alpha val="34998"/>
                  </a:srgbClr>
                </a:outerShdw>
              </a:effectLst>
            </p:spPr>
            <p:txBody>
              <a:bodyPr anchor="ctr">
                <a:prstTxWarp prst="textNoShape">
                  <a:avLst/>
                </a:prstTxWarp>
              </a:bodyPr>
              <a:lstStyle/>
              <a:p>
                <a:pPr algn="ctr"/>
                <a:endParaRPr lang="en-US">
                  <a:solidFill>
                    <a:srgbClr val="FFFFFF"/>
                  </a:solidFill>
                </a:endParaRPr>
              </a:p>
            </p:txBody>
          </p:sp>
        </p:grpSp>
        <p:grpSp>
          <p:nvGrpSpPr>
            <p:cNvPr id="9" name="Group 27"/>
            <p:cNvGrpSpPr>
              <a:grpSpLocks/>
            </p:cNvGrpSpPr>
            <p:nvPr/>
          </p:nvGrpSpPr>
          <p:grpSpPr bwMode="auto">
            <a:xfrm>
              <a:off x="1676400" y="3200398"/>
              <a:ext cx="6792686" cy="522515"/>
              <a:chOff x="1676400" y="2895598"/>
              <a:chExt cx="6792686" cy="522515"/>
            </a:xfrm>
          </p:grpSpPr>
          <p:graphicFrame>
            <p:nvGraphicFramePr>
              <p:cNvPr id="32784" name="Object 16"/>
              <p:cNvGraphicFramePr>
                <a:graphicFrameLocks noChangeAspect="1"/>
              </p:cNvGraphicFramePr>
              <p:nvPr/>
            </p:nvGraphicFramePr>
            <p:xfrm>
              <a:off x="1676400" y="2895600"/>
              <a:ext cx="391886" cy="304800"/>
            </p:xfrm>
            <a:graphic>
              <a:graphicData uri="http://schemas.openxmlformats.org/presentationml/2006/ole">
                <mc:AlternateContent xmlns:mc="http://schemas.openxmlformats.org/markup-compatibility/2006">
                  <mc:Choice xmlns:v="urn:schemas-microsoft-com:vml" Requires="v">
                    <p:oleObj spid="_x0000_s1598759" name="Equation" r:id="rId18" imgW="228600" imgH="177800" progId="Equation.3">
                      <p:embed/>
                    </p:oleObj>
                  </mc:Choice>
                  <mc:Fallback>
                    <p:oleObj name="Equation" r:id="rId18" imgW="228600" imgH="177800" progId="Equation.3">
                      <p:embed/>
                      <p:pic>
                        <p:nvPicPr>
                          <p:cNvPr id="0" name="Picture 1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76400" y="2895600"/>
                            <a:ext cx="39188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2785" name="Object 17"/>
              <p:cNvGraphicFramePr>
                <a:graphicFrameLocks noChangeAspect="1"/>
              </p:cNvGraphicFramePr>
              <p:nvPr/>
            </p:nvGraphicFramePr>
            <p:xfrm>
              <a:off x="3962400" y="2895600"/>
              <a:ext cx="239486" cy="304800"/>
            </p:xfrm>
            <a:graphic>
              <a:graphicData uri="http://schemas.openxmlformats.org/presentationml/2006/ole">
                <mc:AlternateContent xmlns:mc="http://schemas.openxmlformats.org/markup-compatibility/2006">
                  <mc:Choice xmlns:v="urn:schemas-microsoft-com:vml" Requires="v">
                    <p:oleObj spid="_x0000_s1598760" name="Equation" r:id="rId20" imgW="139700" imgH="177800" progId="Equation.3">
                      <p:embed/>
                    </p:oleObj>
                  </mc:Choice>
                  <mc:Fallback>
                    <p:oleObj name="Equation" r:id="rId20" imgW="139700" imgH="177800" progId="Equation.3">
                      <p:embed/>
                      <p:pic>
                        <p:nvPicPr>
                          <p:cNvPr id="0" name="Picture 1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62400" y="2895600"/>
                            <a:ext cx="23948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2786" name="Object 18"/>
              <p:cNvGraphicFramePr>
                <a:graphicFrameLocks noChangeAspect="1"/>
              </p:cNvGraphicFramePr>
              <p:nvPr/>
            </p:nvGraphicFramePr>
            <p:xfrm>
              <a:off x="8077200" y="2895600"/>
              <a:ext cx="391886" cy="304800"/>
            </p:xfrm>
            <a:graphic>
              <a:graphicData uri="http://schemas.openxmlformats.org/presentationml/2006/ole">
                <mc:AlternateContent xmlns:mc="http://schemas.openxmlformats.org/markup-compatibility/2006">
                  <mc:Choice xmlns:v="urn:schemas-microsoft-com:vml" Requires="v">
                    <p:oleObj spid="_x0000_s1598761" name="Equation" r:id="rId22" imgW="228600" imgH="177800" progId="Equation.3">
                      <p:embed/>
                    </p:oleObj>
                  </mc:Choice>
                  <mc:Fallback>
                    <p:oleObj name="Equation" r:id="rId22" imgW="228600" imgH="177800" progId="Equation.3">
                      <p:embed/>
                      <p:pic>
                        <p:nvPicPr>
                          <p:cNvPr id="0" name="Picture 1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077200" y="2895600"/>
                            <a:ext cx="39188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2787" name="Object 19"/>
              <p:cNvGraphicFramePr>
                <a:graphicFrameLocks noChangeAspect="1"/>
              </p:cNvGraphicFramePr>
              <p:nvPr/>
            </p:nvGraphicFramePr>
            <p:xfrm>
              <a:off x="2819400" y="2895599"/>
              <a:ext cx="457200" cy="522514"/>
            </p:xfrm>
            <a:graphic>
              <a:graphicData uri="http://schemas.openxmlformats.org/presentationml/2006/ole">
                <mc:AlternateContent xmlns:mc="http://schemas.openxmlformats.org/markup-compatibility/2006">
                  <mc:Choice xmlns:v="urn:schemas-microsoft-com:vml" Requires="v">
                    <p:oleObj spid="_x0000_s1598762" name="Equation" r:id="rId24" imgW="266700" imgH="304800" progId="Equation.3">
                      <p:embed/>
                    </p:oleObj>
                  </mc:Choice>
                  <mc:Fallback>
                    <p:oleObj name="Equation" r:id="rId24" imgW="266700" imgH="304800" progId="Equation.3">
                      <p:embed/>
                      <p:pic>
                        <p:nvPicPr>
                          <p:cNvPr id="0" name="Picture 1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19400" y="2895599"/>
                            <a:ext cx="457200" cy="522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2788" name="Object 20"/>
              <p:cNvGraphicFramePr>
                <a:graphicFrameLocks noChangeAspect="1"/>
              </p:cNvGraphicFramePr>
              <p:nvPr/>
            </p:nvGraphicFramePr>
            <p:xfrm>
              <a:off x="6172200" y="2895598"/>
              <a:ext cx="457200" cy="522514"/>
            </p:xfrm>
            <a:graphic>
              <a:graphicData uri="http://schemas.openxmlformats.org/presentationml/2006/ole">
                <mc:AlternateContent xmlns:mc="http://schemas.openxmlformats.org/markup-compatibility/2006">
                  <mc:Choice xmlns:v="urn:schemas-microsoft-com:vml" Requires="v">
                    <p:oleObj spid="_x0000_s1598763" name="Equation" r:id="rId26" imgW="266700" imgH="304800" progId="Equation.3">
                      <p:embed/>
                    </p:oleObj>
                  </mc:Choice>
                  <mc:Fallback>
                    <p:oleObj name="Equation" r:id="rId26" imgW="266700" imgH="304800" progId="Equation.3">
                      <p:embed/>
                      <p:pic>
                        <p:nvPicPr>
                          <p:cNvPr id="0" name="Picture 12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72200" y="2895598"/>
                            <a:ext cx="457200" cy="522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grpSp>
      <p:sp>
        <p:nvSpPr>
          <p:cNvPr id="32779" name="Notched Right Arrow 81"/>
          <p:cNvSpPr>
            <a:spLocks noChangeArrowheads="1"/>
          </p:cNvSpPr>
          <p:nvPr/>
        </p:nvSpPr>
        <p:spPr bwMode="auto">
          <a:xfrm>
            <a:off x="1566333" y="4398446"/>
            <a:ext cx="2243667" cy="609600"/>
          </a:xfrm>
          <a:prstGeom prst="notchedRightArrow">
            <a:avLst>
              <a:gd name="adj1" fmla="val 50000"/>
              <a:gd name="adj2" fmla="val 50000"/>
            </a:avLst>
          </a:prstGeom>
          <a:gradFill rotWithShape="1">
            <a:gsLst>
              <a:gs pos="0">
                <a:srgbClr val="AAD8F3"/>
              </a:gs>
              <a:gs pos="100000">
                <a:srgbClr val="5194B2"/>
              </a:gs>
            </a:gsLst>
            <a:lin ang="5400000"/>
          </a:gradFill>
          <a:ln w="9525">
            <a:solidFill>
              <a:srgbClr val="588DA5"/>
            </a:solidFill>
            <a:miter lim="800000"/>
            <a:headEnd/>
            <a:tailEnd/>
          </a:ln>
          <a:effectLst>
            <a:outerShdw dist="23000" dir="5400000" rotWithShape="0">
              <a:srgbClr val="808080">
                <a:alpha val="34998"/>
              </a:srgbClr>
            </a:outerShdw>
          </a:effectLst>
        </p:spPr>
        <p:txBody>
          <a:bodyPr anchor="ctr">
            <a:prstTxWarp prst="textNoShape">
              <a:avLst/>
            </a:prstTxWarp>
          </a:bodyPr>
          <a:lstStyle/>
          <a:p>
            <a:pPr algn="ctr"/>
            <a:r>
              <a:rPr lang="en-US" dirty="0">
                <a:solidFill>
                  <a:srgbClr val="FF0000"/>
                </a:solidFill>
              </a:rPr>
              <a:t>J</a:t>
            </a:r>
            <a:r>
              <a:rPr lang="en-US" baseline="-25000" dirty="0">
                <a:solidFill>
                  <a:srgbClr val="FF0000"/>
                </a:solidFill>
              </a:rPr>
              <a:t>i-1/2</a:t>
            </a:r>
            <a:endParaRPr lang="en-US" dirty="0">
              <a:solidFill>
                <a:srgbClr val="FF0000"/>
              </a:solidFill>
            </a:endParaRPr>
          </a:p>
        </p:txBody>
      </p:sp>
      <p:sp>
        <p:nvSpPr>
          <p:cNvPr id="32780" name="Notched Right Arrow 82"/>
          <p:cNvSpPr>
            <a:spLocks noChangeArrowheads="1"/>
          </p:cNvSpPr>
          <p:nvPr/>
        </p:nvSpPr>
        <p:spPr bwMode="auto">
          <a:xfrm>
            <a:off x="5181600" y="4398446"/>
            <a:ext cx="1905000" cy="609600"/>
          </a:xfrm>
          <a:prstGeom prst="notchedRightArrow">
            <a:avLst>
              <a:gd name="adj1" fmla="val 50000"/>
              <a:gd name="adj2" fmla="val 50000"/>
            </a:avLst>
          </a:prstGeom>
          <a:gradFill rotWithShape="1">
            <a:gsLst>
              <a:gs pos="0">
                <a:srgbClr val="AAD8F3"/>
              </a:gs>
              <a:gs pos="100000">
                <a:srgbClr val="5194B2"/>
              </a:gs>
            </a:gsLst>
            <a:lin ang="5400000"/>
          </a:gradFill>
          <a:ln w="9525">
            <a:solidFill>
              <a:srgbClr val="588DA5"/>
            </a:solidFill>
            <a:miter lim="800000"/>
            <a:headEnd/>
            <a:tailEnd/>
          </a:ln>
          <a:effectLst>
            <a:outerShdw dist="23000" dir="5400000" rotWithShape="0">
              <a:srgbClr val="808080">
                <a:alpha val="34998"/>
              </a:srgbClr>
            </a:outerShdw>
          </a:effectLst>
        </p:spPr>
        <p:txBody>
          <a:bodyPr anchor="ctr">
            <a:prstTxWarp prst="textNoShape">
              <a:avLst/>
            </a:prstTxWarp>
          </a:bodyPr>
          <a:lstStyle/>
          <a:p>
            <a:pPr algn="ctr"/>
            <a:r>
              <a:rPr lang="en-US">
                <a:solidFill>
                  <a:srgbClr val="FF0000"/>
                </a:solidFill>
              </a:rPr>
              <a:t>J</a:t>
            </a:r>
            <a:r>
              <a:rPr lang="en-US" baseline="-25000">
                <a:solidFill>
                  <a:srgbClr val="FF0000"/>
                </a:solidFill>
              </a:rPr>
              <a:t>i+1/2</a:t>
            </a:r>
            <a:endParaRPr lang="en-US">
              <a:solidFill>
                <a:srgbClr val="FF0000"/>
              </a:solidFill>
            </a:endParaRPr>
          </a:p>
        </p:txBody>
      </p:sp>
      <p:sp>
        <p:nvSpPr>
          <p:cNvPr id="49" name="TextBox 60"/>
          <p:cNvSpPr txBox="1">
            <a:spLocks noChangeArrowheads="1"/>
          </p:cNvSpPr>
          <p:nvPr/>
        </p:nvSpPr>
        <p:spPr bwMode="auto">
          <a:xfrm>
            <a:off x="484539" y="5658910"/>
            <a:ext cx="8771466" cy="892552"/>
          </a:xfrm>
          <a:prstGeom prst="rect">
            <a:avLst/>
          </a:prstGeom>
          <a:noFill/>
          <a:ln w="9525">
            <a:noFill/>
            <a:miter lim="800000"/>
            <a:headEnd/>
            <a:tailEnd/>
          </a:ln>
        </p:spPr>
        <p:txBody>
          <a:bodyPr wrap="square">
            <a:prstTxWarp prst="textNoShape">
              <a:avLst/>
            </a:prstTxWarp>
            <a:spAutoFit/>
          </a:bodyPr>
          <a:lstStyle/>
          <a:p>
            <a:pPr>
              <a:lnSpc>
                <a:spcPct val="110000"/>
              </a:lnSpc>
            </a:pPr>
            <a:r>
              <a:rPr lang="en-US" sz="2000" dirty="0"/>
              <a:t>Continuity Equation tells us for Transient (</a:t>
            </a:r>
            <a:r>
              <a:rPr lang="en-US" sz="2000" dirty="0" err="1"/>
              <a:t>G</a:t>
            </a:r>
            <a:r>
              <a:rPr lang="en-US" sz="2000" baseline="-25000" dirty="0" err="1"/>
              <a:t>n</a:t>
            </a:r>
            <a:r>
              <a:rPr lang="en-US" sz="2000" baseline="-25000" dirty="0"/>
              <a:t> </a:t>
            </a:r>
            <a:r>
              <a:rPr lang="en-US" sz="2000" dirty="0"/>
              <a:t>= 0):                 </a:t>
            </a:r>
          </a:p>
          <a:p>
            <a:pPr>
              <a:lnSpc>
                <a:spcPct val="150000"/>
              </a:lnSpc>
            </a:pPr>
            <a:r>
              <a:rPr lang="en-US" sz="2000" dirty="0" err="1"/>
              <a:t>n</a:t>
            </a:r>
            <a:r>
              <a:rPr lang="en-US" sz="2000" baseline="30000" dirty="0" err="1"/>
              <a:t>j</a:t>
            </a:r>
            <a:r>
              <a:rPr lang="en-US" sz="2000" baseline="-25000" dirty="0" err="1"/>
              <a:t>i</a:t>
            </a:r>
            <a:r>
              <a:rPr lang="en-US" sz="2000" dirty="0"/>
              <a:t> = n</a:t>
            </a:r>
            <a:r>
              <a:rPr lang="en-US" sz="2000" baseline="-25000" dirty="0"/>
              <a:t>i</a:t>
            </a:r>
            <a:r>
              <a:rPr lang="en-US" sz="2000" baseline="30000" dirty="0"/>
              <a:t>j-1</a:t>
            </a:r>
            <a:r>
              <a:rPr lang="en-US" sz="2000" dirty="0"/>
              <a:t> + </a:t>
            </a:r>
            <a:r>
              <a:rPr lang="el-GR" sz="2000" dirty="0"/>
              <a:t>Δ</a:t>
            </a:r>
            <a:r>
              <a:rPr lang="en-CA" sz="2000" dirty="0"/>
              <a:t>t div(J</a:t>
            </a:r>
            <a:r>
              <a:rPr lang="en-CA" sz="2000" baseline="-25000" dirty="0"/>
              <a:t>n,i</a:t>
            </a:r>
            <a:r>
              <a:rPr lang="en-CA" sz="2000" baseline="30000" dirty="0"/>
              <a:t>j-1</a:t>
            </a:r>
            <a:r>
              <a:rPr lang="en-CA" sz="2000" dirty="0"/>
              <a:t> ) = </a:t>
            </a:r>
            <a:r>
              <a:rPr lang="en-US" sz="2000" dirty="0"/>
              <a:t>n</a:t>
            </a:r>
            <a:r>
              <a:rPr lang="en-US" sz="2000" baseline="-25000" dirty="0"/>
              <a:t>i</a:t>
            </a:r>
            <a:r>
              <a:rPr lang="en-US" sz="2000" baseline="30000" dirty="0"/>
              <a:t>j-1</a:t>
            </a:r>
            <a:r>
              <a:rPr lang="en-US" sz="2000" dirty="0"/>
              <a:t> + </a:t>
            </a:r>
            <a:r>
              <a:rPr lang="el-GR" sz="2000" dirty="0"/>
              <a:t>Δ</a:t>
            </a:r>
            <a:r>
              <a:rPr lang="en-CA" sz="2000" dirty="0"/>
              <a:t>t (J</a:t>
            </a:r>
            <a:r>
              <a:rPr lang="en-CA" sz="2000" baseline="-25000" dirty="0"/>
              <a:t>n,i+1/2</a:t>
            </a:r>
            <a:r>
              <a:rPr lang="en-CA" sz="2000" baseline="30000" dirty="0"/>
              <a:t>j-1 </a:t>
            </a:r>
            <a:r>
              <a:rPr lang="en-CA" sz="2000" dirty="0"/>
              <a:t>-</a:t>
            </a:r>
            <a:r>
              <a:rPr lang="en-CA" sz="2000" baseline="30000" dirty="0"/>
              <a:t> </a:t>
            </a:r>
            <a:r>
              <a:rPr lang="en-CA" sz="2000" dirty="0"/>
              <a:t>J</a:t>
            </a:r>
            <a:r>
              <a:rPr lang="en-CA" sz="2000" baseline="-25000" dirty="0"/>
              <a:t>n,i-1/2</a:t>
            </a:r>
            <a:r>
              <a:rPr lang="en-CA" sz="2000" baseline="30000" dirty="0"/>
              <a:t>j-1</a:t>
            </a:r>
            <a:r>
              <a:rPr lang="en-CA" sz="2000" dirty="0"/>
              <a:t> )/</a:t>
            </a:r>
            <a:r>
              <a:rPr lang="el-GR" sz="2000" dirty="0"/>
              <a:t>Δ</a:t>
            </a:r>
            <a:r>
              <a:rPr lang="en-CA" sz="2000" dirty="0"/>
              <a:t>x</a:t>
            </a:r>
            <a:endParaRPr lang="en-US" sz="2000" dirty="0"/>
          </a:p>
        </p:txBody>
      </p:sp>
      <p:sp>
        <p:nvSpPr>
          <p:cNvPr id="10" name="TextBox 9"/>
          <p:cNvSpPr txBox="1"/>
          <p:nvPr/>
        </p:nvSpPr>
        <p:spPr>
          <a:xfrm>
            <a:off x="1876547" y="1890007"/>
            <a:ext cx="1051891" cy="307777"/>
          </a:xfrm>
          <a:prstGeom prst="rect">
            <a:avLst/>
          </a:prstGeom>
          <a:noFill/>
        </p:spPr>
        <p:txBody>
          <a:bodyPr wrap="none" rtlCol="0">
            <a:spAutoFit/>
          </a:bodyPr>
          <a:lstStyle/>
          <a:p>
            <a:r>
              <a:rPr lang="en-US" sz="1400" dirty="0">
                <a:solidFill>
                  <a:srgbClr val="FF0000"/>
                </a:solidFill>
              </a:rPr>
              <a:t>E = grad(V)</a:t>
            </a:r>
          </a:p>
        </p:txBody>
      </p:sp>
      <p:cxnSp>
        <p:nvCxnSpPr>
          <p:cNvPr id="12" name="Straight Arrow Connector 11"/>
          <p:cNvCxnSpPr>
            <a:stCxn id="10" idx="3"/>
          </p:cNvCxnSpPr>
          <p:nvPr/>
        </p:nvCxnSpPr>
        <p:spPr bwMode="auto">
          <a:xfrm>
            <a:off x="2928438" y="2043896"/>
            <a:ext cx="124423" cy="357464"/>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3" name="TextBox 52"/>
          <p:cNvSpPr txBox="1"/>
          <p:nvPr/>
        </p:nvSpPr>
        <p:spPr>
          <a:xfrm>
            <a:off x="4377267" y="1857256"/>
            <a:ext cx="593432" cy="307777"/>
          </a:xfrm>
          <a:prstGeom prst="rect">
            <a:avLst/>
          </a:prstGeom>
          <a:noFill/>
        </p:spPr>
        <p:txBody>
          <a:bodyPr wrap="none" rtlCol="0">
            <a:spAutoFit/>
          </a:bodyPr>
          <a:lstStyle/>
          <a:p>
            <a:r>
              <a:rPr lang="en-US" sz="1400" dirty="0" err="1">
                <a:solidFill>
                  <a:srgbClr val="FF0000"/>
                </a:solidFill>
              </a:rPr>
              <a:t>dn</a:t>
            </a:r>
            <a:r>
              <a:rPr lang="en-US" sz="1400" dirty="0">
                <a:solidFill>
                  <a:srgbClr val="FF0000"/>
                </a:solidFill>
              </a:rPr>
              <a:t>/dx</a:t>
            </a:r>
          </a:p>
        </p:txBody>
      </p:sp>
      <p:cxnSp>
        <p:nvCxnSpPr>
          <p:cNvPr id="15" name="Straight Arrow Connector 14"/>
          <p:cNvCxnSpPr>
            <a:stCxn id="53" idx="1"/>
          </p:cNvCxnSpPr>
          <p:nvPr/>
        </p:nvCxnSpPr>
        <p:spPr bwMode="auto">
          <a:xfrm flipH="1">
            <a:off x="4084584" y="2011145"/>
            <a:ext cx="292683" cy="39021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54" name="Object 4">
            <a:extLst>
              <a:ext uri="{FF2B5EF4-FFF2-40B4-BE49-F238E27FC236}">
                <a16:creationId xmlns:a16="http://schemas.microsoft.com/office/drawing/2014/main" id="{F34A994D-AECF-B347-A608-7221ED62078F}"/>
              </a:ext>
            </a:extLst>
          </p:cNvPr>
          <p:cNvGraphicFramePr>
            <a:graphicFrameLocks noChangeAspect="1"/>
          </p:cNvGraphicFramePr>
          <p:nvPr>
            <p:extLst>
              <p:ext uri="{D42A27DB-BD31-4B8C-83A1-F6EECF244321}">
                <p14:modId xmlns:p14="http://schemas.microsoft.com/office/powerpoint/2010/main" val="1375029463"/>
              </p:ext>
            </p:extLst>
          </p:nvPr>
        </p:nvGraphicFramePr>
        <p:xfrm>
          <a:off x="7011849" y="5801919"/>
          <a:ext cx="1903551" cy="744672"/>
        </p:xfrm>
        <a:graphic>
          <a:graphicData uri="http://schemas.openxmlformats.org/presentationml/2006/ole">
            <mc:AlternateContent xmlns:mc="http://schemas.openxmlformats.org/markup-compatibility/2006">
              <mc:Choice xmlns:v="urn:schemas-microsoft-com:vml" Requires="v">
                <p:oleObj spid="_x0000_s1598764" name="Equation" r:id="rId28" imgW="1016000" imgH="393700" progId="Equation.3">
                  <p:embed/>
                </p:oleObj>
              </mc:Choice>
              <mc:Fallback>
                <p:oleObj name="Equation" r:id="rId28" imgW="1016000" imgH="393700" progId="Equation.3">
                  <p:embed/>
                  <p:pic>
                    <p:nvPicPr>
                      <p:cNvPr id="2" name="Object 4">
                        <a:extLst>
                          <a:ext uri="{FF2B5EF4-FFF2-40B4-BE49-F238E27FC236}">
                            <a16:creationId xmlns:a16="http://schemas.microsoft.com/office/drawing/2014/main" id="{F78B4C85-91AE-DB47-91BE-70B47B721E5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011849" y="5801919"/>
                        <a:ext cx="1903551" cy="74467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5307512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73063"/>
            <a:ext cx="4193117" cy="520700"/>
          </a:xfrm>
        </p:spPr>
        <p:txBody>
          <a:bodyPr/>
          <a:lstStyle/>
          <a:p>
            <a:pPr algn="l"/>
            <a:r>
              <a:rPr lang="en-US" sz="3200" dirty="0"/>
              <a:t>Code: Initial Setup</a:t>
            </a:r>
          </a:p>
        </p:txBody>
      </p:sp>
      <p:sp>
        <p:nvSpPr>
          <p:cNvPr id="3" name="Text Placeholder 2"/>
          <p:cNvSpPr>
            <a:spLocks noGrp="1"/>
          </p:cNvSpPr>
          <p:nvPr>
            <p:ph type="body" sz="half" idx="1"/>
          </p:nvPr>
        </p:nvSpPr>
        <p:spPr>
          <a:xfrm>
            <a:off x="304800" y="1037167"/>
            <a:ext cx="4191000" cy="5363633"/>
          </a:xfrm>
        </p:spPr>
        <p:txBody>
          <a:bodyPr/>
          <a:lstStyle/>
          <a:p>
            <a:r>
              <a:rPr lang="en-US" sz="2400" dirty="0"/>
              <a:t>Choose Simulation run and run parameter file.</a:t>
            </a:r>
          </a:p>
          <a:p>
            <a:r>
              <a:rPr lang="en-US" sz="2400" dirty="0"/>
              <a:t>Create G matrix for Poisson eq. (V = G</a:t>
            </a:r>
            <a:r>
              <a:rPr lang="en-US" sz="2400" baseline="30000" dirty="0"/>
              <a:t>-1</a:t>
            </a:r>
            <a:r>
              <a:rPr lang="el-GR" sz="2400" dirty="0"/>
              <a:t>ρ</a:t>
            </a:r>
            <a:r>
              <a:rPr lang="en-CA" sz="2400" dirty="0"/>
              <a:t>) – use L, U formulation as it’s static. </a:t>
            </a:r>
          </a:p>
          <a:p>
            <a:r>
              <a:rPr lang="en-CA" sz="2400" dirty="0"/>
              <a:t>Calculate </a:t>
            </a:r>
            <a:r>
              <a:rPr lang="el-GR" sz="2400" dirty="0"/>
              <a:t>μ </a:t>
            </a:r>
            <a:r>
              <a:rPr lang="en-CA" sz="2400" dirty="0"/>
              <a:t>and D</a:t>
            </a:r>
          </a:p>
          <a:p>
            <a:r>
              <a:rPr lang="en-US" sz="2400" dirty="0"/>
              <a:t>Initialize carrier densities from doping</a:t>
            </a:r>
          </a:p>
          <a:p>
            <a:r>
              <a:rPr lang="en-US" sz="2400" dirty="0"/>
              <a:t>Calculate net </a:t>
            </a:r>
            <a:r>
              <a:rPr lang="el-GR" sz="2400" dirty="0"/>
              <a:t>ρ</a:t>
            </a:r>
            <a:r>
              <a:rPr lang="en-CA" sz="2400" dirty="0"/>
              <a:t> from doping and carrier densities</a:t>
            </a:r>
            <a:endParaRPr lang="en-US" sz="2400" dirty="0"/>
          </a:p>
          <a:p>
            <a:endParaRPr lang="en-US" sz="2400" dirty="0"/>
          </a:p>
        </p:txBody>
      </p:sp>
      <p:sp>
        <p:nvSpPr>
          <p:cNvPr id="5" name="Slide Number Placeholder 4"/>
          <p:cNvSpPr>
            <a:spLocks noGrp="1"/>
          </p:cNvSpPr>
          <p:nvPr>
            <p:ph type="sldNum" sz="quarter" idx="10"/>
          </p:nvPr>
        </p:nvSpPr>
        <p:spPr/>
        <p:txBody>
          <a:bodyPr/>
          <a:lstStyle/>
          <a:p>
            <a:fld id="{FC8A472B-C898-CB4A-B97D-ED5ACE654A9D}" type="slidenum">
              <a:rPr lang="en-US" altLang="zh-CN" smtClean="0"/>
              <a:pPr/>
              <a:t>28</a:t>
            </a:fld>
            <a:endParaRPr lang="en-US" altLang="zh-CN"/>
          </a:p>
        </p:txBody>
      </p:sp>
      <p:pic>
        <p:nvPicPr>
          <p:cNvPr id="6" name="Picture 5" descr="Screen Shot 2014-04-22 at 10.06.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580" y="328084"/>
            <a:ext cx="4438650" cy="6064250"/>
          </a:xfrm>
          <a:prstGeom prst="rect">
            <a:avLst/>
          </a:prstGeom>
        </p:spPr>
      </p:pic>
    </p:spTree>
    <p:extLst>
      <p:ext uri="{BB962C8B-B14F-4D97-AF65-F5344CB8AC3E}">
        <p14:creationId xmlns:p14="http://schemas.microsoft.com/office/powerpoint/2010/main" val="2736746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73063"/>
            <a:ext cx="4193117" cy="520700"/>
          </a:xfrm>
        </p:spPr>
        <p:txBody>
          <a:bodyPr/>
          <a:lstStyle/>
          <a:p>
            <a:pPr algn="l"/>
            <a:r>
              <a:rPr lang="en-US" sz="3200" dirty="0"/>
              <a:t>Code: </a:t>
            </a:r>
            <a:r>
              <a:rPr lang="en-US" sz="3200" dirty="0" err="1"/>
              <a:t>Sim</a:t>
            </a:r>
            <a:r>
              <a:rPr lang="en-US" sz="3200" dirty="0"/>
              <a:t>. </a:t>
            </a:r>
            <a:r>
              <a:rPr lang="en-US" sz="3200" dirty="0" err="1"/>
              <a:t>Paras</a:t>
            </a:r>
            <a:endParaRPr lang="en-US" sz="3200" dirty="0"/>
          </a:p>
        </p:txBody>
      </p:sp>
      <p:sp>
        <p:nvSpPr>
          <p:cNvPr id="3" name="Text Placeholder 2"/>
          <p:cNvSpPr>
            <a:spLocks noGrp="1"/>
          </p:cNvSpPr>
          <p:nvPr>
            <p:ph type="body" sz="half" idx="1"/>
          </p:nvPr>
        </p:nvSpPr>
        <p:spPr>
          <a:xfrm>
            <a:off x="304800" y="1037167"/>
            <a:ext cx="4191000" cy="5363633"/>
          </a:xfrm>
        </p:spPr>
        <p:txBody>
          <a:bodyPr/>
          <a:lstStyle/>
          <a:p>
            <a:r>
              <a:rPr lang="en-US" sz="2400" dirty="0"/>
              <a:t>Typical parameter file</a:t>
            </a:r>
          </a:p>
          <a:p>
            <a:r>
              <a:rPr lang="en-US" sz="2400" dirty="0"/>
              <a:t>Set simulation parameters</a:t>
            </a:r>
          </a:p>
          <a:p>
            <a:pPr lvl="1"/>
            <a:r>
              <a:rPr lang="en-US" sz="2000" dirty="0"/>
              <a:t>Coupled (V and n, p are coupled)</a:t>
            </a:r>
          </a:p>
          <a:p>
            <a:pPr lvl="1"/>
            <a:r>
              <a:rPr lang="en-US" sz="2000" dirty="0" err="1"/>
              <a:t>TwoCarriers</a:t>
            </a:r>
            <a:r>
              <a:rPr lang="en-US" sz="2000" dirty="0"/>
              <a:t> – n and p or just n</a:t>
            </a:r>
          </a:p>
          <a:p>
            <a:pPr lvl="1"/>
            <a:r>
              <a:rPr lang="en-US" sz="2000" dirty="0"/>
              <a:t>RC – recombination on/off</a:t>
            </a:r>
          </a:p>
          <a:p>
            <a:r>
              <a:rPr lang="en-US" sz="2400" dirty="0"/>
              <a:t>Set length and number of points</a:t>
            </a:r>
          </a:p>
          <a:p>
            <a:r>
              <a:rPr lang="en-US" sz="2400" dirty="0"/>
              <a:t>Add disturbance if wanted (Gaussian)</a:t>
            </a:r>
          </a:p>
          <a:p>
            <a:r>
              <a:rPr lang="en-US" sz="2400" dirty="0"/>
              <a:t>Set BC for V</a:t>
            </a:r>
          </a:p>
          <a:p>
            <a:r>
              <a:rPr lang="en-US" sz="2400" dirty="0"/>
              <a:t>Set stopping criteria</a:t>
            </a:r>
          </a:p>
          <a:p>
            <a:r>
              <a:rPr lang="en-US" sz="2400" dirty="0"/>
              <a:t>Set up plotting stuff</a:t>
            </a:r>
          </a:p>
        </p:txBody>
      </p:sp>
      <p:pic>
        <p:nvPicPr>
          <p:cNvPr id="4" name="Picture 3" descr="Screen Shot 2014-04-22 at 10.19.3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783" y="1820333"/>
            <a:ext cx="4190383" cy="3354917"/>
          </a:xfrm>
          <a:prstGeom prst="rect">
            <a:avLst/>
          </a:prstGeom>
        </p:spPr>
      </p:pic>
    </p:spTree>
    <p:extLst>
      <p:ext uri="{BB962C8B-B14F-4D97-AF65-F5344CB8AC3E}">
        <p14:creationId xmlns:p14="http://schemas.microsoft.com/office/powerpoint/2010/main" val="2276701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bwMode="auto">
          <a:xfrm>
            <a:off x="339436" y="558799"/>
            <a:ext cx="2803336" cy="734291"/>
          </a:xfrm>
          <a:solidFill>
            <a:srgbClr val="FFFFFF"/>
          </a:solidFill>
          <a:ln>
            <a:solidFill>
              <a:schemeClr val="bg1"/>
            </a:solidFill>
            <a:miter lim="800000"/>
            <a:headEnd/>
            <a:tailEnd/>
          </a:ln>
        </p:spPr>
        <p:txBody>
          <a:bodyPr wrap="square" lIns="91440" tIns="45720" rIns="91440" bIns="45720" numCol="1" anchor="t" anchorCtr="0" compatLnSpc="1">
            <a:prstTxWarp prst="textNoShape">
              <a:avLst/>
            </a:prstTxWarp>
          </a:bodyPr>
          <a:lstStyle/>
          <a:p>
            <a:r>
              <a:rPr lang="en-US" sz="2400" b="1" dirty="0">
                <a:solidFill>
                  <a:srgbClr val="ED181E"/>
                </a:solidFill>
                <a:latin typeface="Times New Roman" pitchFamily="-65" charset="0"/>
              </a:rPr>
              <a:t>Definition of Particle Flux</a:t>
            </a:r>
          </a:p>
        </p:txBody>
      </p:sp>
      <p:sp>
        <p:nvSpPr>
          <p:cNvPr id="663555" name="Text Box 3"/>
          <p:cNvSpPr txBox="1">
            <a:spLocks noChangeArrowheads="1"/>
          </p:cNvSpPr>
          <p:nvPr/>
        </p:nvSpPr>
        <p:spPr bwMode="auto">
          <a:xfrm>
            <a:off x="241300" y="2425700"/>
            <a:ext cx="2468466" cy="954107"/>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400" dirty="0" err="1">
                <a:sym typeface="Symbol" pitchFamily="-65" charset="2"/>
              </a:rPr>
              <a:t></a:t>
            </a:r>
            <a:r>
              <a:rPr lang="en-US" sz="1400" dirty="0"/>
              <a:t> = particle flux, </a:t>
            </a:r>
            <a:r>
              <a:rPr lang="en-US" sz="1400" dirty="0">
                <a:sym typeface="Symbol" pitchFamily="-65" charset="2"/>
              </a:rPr>
              <a:t></a:t>
            </a:r>
            <a:r>
              <a:rPr lang="en-US" sz="1400" i="1" dirty="0"/>
              <a:t>N</a:t>
            </a:r>
            <a:r>
              <a:rPr lang="en-US" sz="1400" dirty="0"/>
              <a:t> = number of particles crossing </a:t>
            </a:r>
            <a:r>
              <a:rPr lang="en-US" sz="1400" i="1" dirty="0"/>
              <a:t>A </a:t>
            </a:r>
            <a:r>
              <a:rPr lang="en-US" sz="1400" dirty="0"/>
              <a:t>in a time interval </a:t>
            </a:r>
            <a:r>
              <a:rPr lang="en-US" sz="1400" dirty="0" err="1">
                <a:sym typeface="Symbol" pitchFamily="-65" charset="2"/>
              </a:rPr>
              <a:t></a:t>
            </a:r>
            <a:r>
              <a:rPr lang="en-US" sz="1400" i="1" dirty="0" err="1"/>
              <a:t>t</a:t>
            </a:r>
            <a:r>
              <a:rPr lang="en-US" sz="1400" dirty="0"/>
              <a:t>, </a:t>
            </a:r>
            <a:r>
              <a:rPr lang="en-US" sz="1400" i="1" dirty="0"/>
              <a:t>A</a:t>
            </a:r>
            <a:r>
              <a:rPr lang="en-US" sz="1400" dirty="0"/>
              <a:t> = area, </a:t>
            </a:r>
            <a:r>
              <a:rPr lang="en-US" sz="1400" dirty="0" err="1">
                <a:sym typeface="Symbol" pitchFamily="-65" charset="2"/>
              </a:rPr>
              <a:t></a:t>
            </a:r>
            <a:r>
              <a:rPr lang="en-US" sz="1400" i="1" dirty="0" err="1"/>
              <a:t>t</a:t>
            </a:r>
            <a:r>
              <a:rPr lang="en-US" sz="1400" dirty="0"/>
              <a:t> = time interval</a:t>
            </a:r>
          </a:p>
        </p:txBody>
      </p:sp>
      <p:graphicFrame>
        <p:nvGraphicFramePr>
          <p:cNvPr id="663556" name="Object 4"/>
          <p:cNvGraphicFramePr>
            <a:graphicFrameLocks noChangeAspect="1"/>
          </p:cNvGraphicFramePr>
          <p:nvPr>
            <p:extLst>
              <p:ext uri="{D42A27DB-BD31-4B8C-83A1-F6EECF244321}">
                <p14:modId xmlns:p14="http://schemas.microsoft.com/office/powerpoint/2010/main" val="3016832395"/>
              </p:ext>
            </p:extLst>
          </p:nvPr>
        </p:nvGraphicFramePr>
        <p:xfrm>
          <a:off x="852488" y="1371600"/>
          <a:ext cx="1189037" cy="773113"/>
        </p:xfrm>
        <a:graphic>
          <a:graphicData uri="http://schemas.openxmlformats.org/presentationml/2006/ole">
            <mc:AlternateContent xmlns:mc="http://schemas.openxmlformats.org/markup-compatibility/2006">
              <mc:Choice xmlns:v="urn:schemas-microsoft-com:vml" Requires="v">
                <p:oleObj spid="_x0000_s1078" name="Equation" r:id="rId3" imgW="546100" imgH="355600" progId="Equation.3">
                  <p:embed/>
                </p:oleObj>
              </mc:Choice>
              <mc:Fallback>
                <p:oleObj name="Equation" r:id="rId3" imgW="546100" imgH="355600" progId="Equation.3">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88" y="1371600"/>
                        <a:ext cx="1189037"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3557" name="Rectangle 5"/>
          <p:cNvSpPr>
            <a:spLocks noChangeArrowheads="1"/>
          </p:cNvSpPr>
          <p:nvPr/>
        </p:nvSpPr>
        <p:spPr bwMode="auto">
          <a:xfrm>
            <a:off x="184727" y="3579092"/>
            <a:ext cx="2985122" cy="810864"/>
          </a:xfrm>
          <a:prstGeom prst="rect">
            <a:avLst/>
          </a:prstGeom>
          <a:noFill/>
          <a:ln w="9525">
            <a:noFill/>
            <a:miter lim="800000"/>
            <a:headEnd/>
            <a:tailEnd/>
          </a:ln>
          <a:effectLst/>
        </p:spPr>
        <p:txBody>
          <a:bodyPr anchor="ctr">
            <a:prstTxWarp prst="textNoShape">
              <a:avLst/>
            </a:prstTxWarp>
          </a:bodyPr>
          <a:lstStyle/>
          <a:p>
            <a:pPr algn="ctr" eaLnBrk="1" hangingPunct="1"/>
            <a:r>
              <a:rPr lang="en-US" b="1" dirty="0">
                <a:solidFill>
                  <a:srgbClr val="ED181E"/>
                </a:solidFill>
              </a:rPr>
              <a:t>Definition of Current Density</a:t>
            </a:r>
          </a:p>
        </p:txBody>
      </p:sp>
      <p:sp>
        <p:nvSpPr>
          <p:cNvPr id="663558" name="Text Box 6"/>
          <p:cNvSpPr txBox="1">
            <a:spLocks noChangeArrowheads="1"/>
          </p:cNvSpPr>
          <p:nvPr/>
        </p:nvSpPr>
        <p:spPr bwMode="auto">
          <a:xfrm>
            <a:off x="518391" y="5421747"/>
            <a:ext cx="3233882" cy="830997"/>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600" i="1" dirty="0"/>
              <a:t>J</a:t>
            </a:r>
            <a:r>
              <a:rPr lang="en-US" sz="1600" dirty="0"/>
              <a:t> = electric current density, </a:t>
            </a:r>
            <a:r>
              <a:rPr lang="en-US" sz="1600" i="1" dirty="0"/>
              <a:t>Q</a:t>
            </a:r>
            <a:r>
              <a:rPr lang="en-US" sz="1600" dirty="0"/>
              <a:t> = charge of the particle, </a:t>
            </a:r>
            <a:r>
              <a:rPr lang="en-US" sz="1600" dirty="0" err="1">
                <a:sym typeface="Symbol" pitchFamily="-65" charset="2"/>
              </a:rPr>
              <a:t></a:t>
            </a:r>
            <a:r>
              <a:rPr lang="en-US" sz="1600" dirty="0"/>
              <a:t> = particle flux</a:t>
            </a:r>
          </a:p>
        </p:txBody>
      </p:sp>
      <p:graphicFrame>
        <p:nvGraphicFramePr>
          <p:cNvPr id="663559" name="Object 7"/>
          <p:cNvGraphicFramePr>
            <a:graphicFrameLocks noChangeAspect="1"/>
          </p:cNvGraphicFramePr>
          <p:nvPr>
            <p:extLst>
              <p:ext uri="{D42A27DB-BD31-4B8C-83A1-F6EECF244321}">
                <p14:modId xmlns:p14="http://schemas.microsoft.com/office/powerpoint/2010/main" val="819700050"/>
              </p:ext>
            </p:extLst>
          </p:nvPr>
        </p:nvGraphicFramePr>
        <p:xfrm>
          <a:off x="744538" y="4597400"/>
          <a:ext cx="1430337" cy="468313"/>
        </p:xfrm>
        <a:graphic>
          <a:graphicData uri="http://schemas.openxmlformats.org/presentationml/2006/ole">
            <mc:AlternateContent xmlns:mc="http://schemas.openxmlformats.org/markup-compatibility/2006">
              <mc:Choice xmlns:v="urn:schemas-microsoft-com:vml" Requires="v">
                <p:oleObj spid="_x0000_s1079" name="Equation" r:id="rId5" imgW="457200" imgH="152400" progId="Equation.3">
                  <p:embed/>
                </p:oleObj>
              </mc:Choice>
              <mc:Fallback>
                <p:oleObj name="Equation" r:id="rId5" imgW="457200" imgH="152400" progId="Equation.3">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538" y="4597400"/>
                        <a:ext cx="1430337"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3311858" y="1011168"/>
            <a:ext cx="5303438" cy="5632311"/>
          </a:xfrm>
          <a:prstGeom prst="rect">
            <a:avLst/>
          </a:prstGeom>
          <a:noFill/>
        </p:spPr>
        <p:txBody>
          <a:bodyPr wrap="square" rtlCol="0">
            <a:spAutoFit/>
          </a:bodyPr>
          <a:lstStyle/>
          <a:p>
            <a:pPr marL="342900" indent="-342900">
              <a:buFont typeface="Arial"/>
              <a:buChar char="•"/>
            </a:pPr>
            <a:r>
              <a:rPr lang="en-US" sz="2000" dirty="0"/>
              <a:t>Particle flux/transport due to:</a:t>
            </a:r>
          </a:p>
          <a:p>
            <a:pPr marL="800100" lvl="1" indent="-342900">
              <a:buFont typeface="Arial"/>
              <a:buChar char="•"/>
            </a:pPr>
            <a:r>
              <a:rPr lang="en-US" sz="2000" dirty="0"/>
              <a:t>Diffusion: </a:t>
            </a:r>
            <a:r>
              <a:rPr lang="en-US" sz="2000" dirty="0" err="1"/>
              <a:t>Ficks</a:t>
            </a:r>
            <a:r>
              <a:rPr lang="en-US" sz="2000" dirty="0"/>
              <a:t> first law, gradient drives flux, ~diffusivity </a:t>
            </a:r>
          </a:p>
          <a:p>
            <a:pPr marL="800100" lvl="1" indent="-342900">
              <a:buFont typeface="Arial"/>
              <a:buChar char="•"/>
            </a:pPr>
            <a:r>
              <a:rPr lang="en-US" sz="2000" dirty="0"/>
              <a:t>Drift: Electric field drives flux (~E ~n) – we have used mobility to characterize this.</a:t>
            </a:r>
          </a:p>
          <a:p>
            <a:pPr marL="342900" indent="-342900">
              <a:buFont typeface="Arial"/>
              <a:buChar char="•"/>
            </a:pPr>
            <a:r>
              <a:rPr lang="en-US" sz="2000" dirty="0"/>
              <a:t>Sum both electrons and holes for complete flux</a:t>
            </a:r>
          </a:p>
          <a:p>
            <a:pPr marL="342900" indent="-342900">
              <a:buFont typeface="Arial"/>
              <a:buChar char="•"/>
            </a:pPr>
            <a:r>
              <a:rPr lang="en-US" sz="2000" dirty="0"/>
              <a:t>Einstein relations link mobility and diffusivity</a:t>
            </a:r>
          </a:p>
          <a:p>
            <a:pPr marL="342900" indent="-342900">
              <a:buFont typeface="Arial"/>
              <a:buChar char="•"/>
            </a:pPr>
            <a:r>
              <a:rPr lang="en-US" sz="2000" dirty="0"/>
              <a:t>Two mechanisms two carriers produce complex flows</a:t>
            </a:r>
          </a:p>
          <a:p>
            <a:pPr marL="342900" indent="-342900">
              <a:buFont typeface="Arial"/>
              <a:buChar char="•"/>
            </a:pPr>
            <a:r>
              <a:rPr lang="en-US" sz="2000" dirty="0"/>
              <a:t>Diffusion from high concentration to low</a:t>
            </a:r>
          </a:p>
          <a:p>
            <a:pPr marL="342900" indent="-342900">
              <a:buFont typeface="Arial"/>
              <a:buChar char="•"/>
            </a:pPr>
            <a:r>
              <a:rPr lang="en-US" sz="2000" dirty="0"/>
              <a:t>Steady-state no flow present</a:t>
            </a:r>
          </a:p>
          <a:p>
            <a:pPr marL="342900" indent="-342900">
              <a:buFont typeface="Arial"/>
              <a:buChar char="•"/>
            </a:pPr>
            <a:r>
              <a:rPr lang="en-US" sz="2000" dirty="0"/>
              <a:t>Presence of an impurity profile produces a built in field. </a:t>
            </a:r>
          </a:p>
          <a:p>
            <a:pPr marL="800100" lvl="1" indent="-342900">
              <a:buFont typeface="Arial"/>
              <a:buChar char="•"/>
            </a:pPr>
            <a:r>
              <a:rPr lang="en-US" sz="2000" dirty="0"/>
              <a:t>In SS this implies an opposing field to balance the diffusion </a:t>
            </a:r>
          </a:p>
          <a:p>
            <a:endParaRPr lang="en-US" sz="2000" dirty="0"/>
          </a:p>
        </p:txBody>
      </p:sp>
      <p:sp>
        <p:nvSpPr>
          <p:cNvPr id="11" name="TextBox 10"/>
          <p:cNvSpPr txBox="1"/>
          <p:nvPr/>
        </p:nvSpPr>
        <p:spPr>
          <a:xfrm>
            <a:off x="3620655" y="364837"/>
            <a:ext cx="4437177" cy="646331"/>
          </a:xfrm>
          <a:prstGeom prst="rect">
            <a:avLst/>
          </a:prstGeom>
          <a:noFill/>
        </p:spPr>
        <p:txBody>
          <a:bodyPr wrap="none" rtlCol="0">
            <a:spAutoFit/>
          </a:bodyPr>
          <a:lstStyle/>
          <a:p>
            <a:r>
              <a:rPr lang="en-US" sz="3600" dirty="0"/>
              <a:t>Total Carrier Transport</a:t>
            </a:r>
          </a:p>
        </p:txBody>
      </p:sp>
    </p:spTree>
    <p:extLst>
      <p:ext uri="{BB962C8B-B14F-4D97-AF65-F5344CB8AC3E}">
        <p14:creationId xmlns:p14="http://schemas.microsoft.com/office/powerpoint/2010/main" val="324943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73063"/>
            <a:ext cx="4193117" cy="520700"/>
          </a:xfrm>
        </p:spPr>
        <p:txBody>
          <a:bodyPr/>
          <a:lstStyle/>
          <a:p>
            <a:pPr algn="l"/>
            <a:r>
              <a:rPr lang="en-US" sz="3200" dirty="0"/>
              <a:t>Code: Poisson </a:t>
            </a:r>
            <a:r>
              <a:rPr lang="en-US" sz="3200" dirty="0" err="1"/>
              <a:t>Eq</a:t>
            </a:r>
            <a:endParaRPr lang="en-US" sz="3200" dirty="0"/>
          </a:p>
        </p:txBody>
      </p:sp>
      <p:sp>
        <p:nvSpPr>
          <p:cNvPr id="3" name="Text Placeholder 2"/>
          <p:cNvSpPr>
            <a:spLocks noGrp="1"/>
          </p:cNvSpPr>
          <p:nvPr>
            <p:ph type="body" sz="half" idx="1"/>
          </p:nvPr>
        </p:nvSpPr>
        <p:spPr>
          <a:xfrm>
            <a:off x="304800" y="1037167"/>
            <a:ext cx="4191000" cy="5363633"/>
          </a:xfrm>
        </p:spPr>
        <p:txBody>
          <a:bodyPr/>
          <a:lstStyle/>
          <a:p>
            <a:r>
              <a:rPr lang="en-US" sz="2400" dirty="0"/>
              <a:t>Set up G matrix for:</a:t>
            </a:r>
          </a:p>
          <a:p>
            <a:pPr lvl="1"/>
            <a:r>
              <a:rPr lang="en-US" sz="2000" dirty="0"/>
              <a:t>V = G</a:t>
            </a:r>
            <a:r>
              <a:rPr lang="en-US" sz="2000" baseline="30000" dirty="0"/>
              <a:t>-1</a:t>
            </a:r>
            <a:r>
              <a:rPr lang="en-US" sz="2000" dirty="0"/>
              <a:t> </a:t>
            </a:r>
            <a:r>
              <a:rPr lang="el-GR" sz="2000" dirty="0"/>
              <a:t>ρ</a:t>
            </a:r>
            <a:endParaRPr lang="en-CA" sz="2000" dirty="0"/>
          </a:p>
          <a:p>
            <a:r>
              <a:rPr lang="en-CA" sz="2400" dirty="0"/>
              <a:t>Simple 1D finite difference</a:t>
            </a:r>
          </a:p>
          <a:p>
            <a:r>
              <a:rPr lang="en-CA" sz="2400" dirty="0" err="1"/>
              <a:t>Bv</a:t>
            </a:r>
            <a:r>
              <a:rPr lang="en-CA" sz="2400" dirty="0"/>
              <a:t> vector used for boundary conditions</a:t>
            </a:r>
          </a:p>
          <a:p>
            <a:pPr lvl="1"/>
            <a:r>
              <a:rPr lang="en-CA" sz="2000" dirty="0"/>
              <a:t>Floating </a:t>
            </a:r>
          </a:p>
          <a:p>
            <a:pPr lvl="1"/>
            <a:r>
              <a:rPr lang="en-CA" sz="2000" dirty="0"/>
              <a:t>Fixed</a:t>
            </a:r>
          </a:p>
          <a:p>
            <a:r>
              <a:rPr lang="en-CA" sz="2400" dirty="0"/>
              <a:t>Sparse for speed and memory</a:t>
            </a:r>
            <a:endParaRPr lang="en-US" sz="2400" dirty="0"/>
          </a:p>
        </p:txBody>
      </p:sp>
      <p:sp>
        <p:nvSpPr>
          <p:cNvPr id="5" name="Slide Number Placeholder 4"/>
          <p:cNvSpPr>
            <a:spLocks noGrp="1"/>
          </p:cNvSpPr>
          <p:nvPr>
            <p:ph type="sldNum" sz="quarter" idx="10"/>
          </p:nvPr>
        </p:nvSpPr>
        <p:spPr/>
        <p:txBody>
          <a:bodyPr/>
          <a:lstStyle/>
          <a:p>
            <a:fld id="{FC8A472B-C898-CB4A-B97D-ED5ACE654A9D}" type="slidenum">
              <a:rPr lang="en-US" altLang="zh-CN" smtClean="0"/>
              <a:pPr/>
              <a:t>30</a:t>
            </a:fld>
            <a:endParaRPr lang="en-US" altLang="zh-CN"/>
          </a:p>
        </p:txBody>
      </p:sp>
      <p:pic>
        <p:nvPicPr>
          <p:cNvPr id="7" name="Picture 6" descr="Screen Shot 2014-04-22 at 10.26.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280" y="2023533"/>
            <a:ext cx="4305724" cy="3310467"/>
          </a:xfrm>
          <a:prstGeom prst="rect">
            <a:avLst/>
          </a:prstGeom>
        </p:spPr>
      </p:pic>
    </p:spTree>
    <p:extLst>
      <p:ext uri="{BB962C8B-B14F-4D97-AF65-F5344CB8AC3E}">
        <p14:creationId xmlns:p14="http://schemas.microsoft.com/office/powerpoint/2010/main" val="2014453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73063"/>
            <a:ext cx="4193117" cy="520700"/>
          </a:xfrm>
        </p:spPr>
        <p:txBody>
          <a:bodyPr/>
          <a:lstStyle/>
          <a:p>
            <a:pPr algn="l"/>
            <a:r>
              <a:rPr lang="en-US" sz="3200" dirty="0"/>
              <a:t>Code: Main flow</a:t>
            </a:r>
          </a:p>
        </p:txBody>
      </p:sp>
      <p:sp>
        <p:nvSpPr>
          <p:cNvPr id="3" name="Text Placeholder 2"/>
          <p:cNvSpPr>
            <a:spLocks noGrp="1"/>
          </p:cNvSpPr>
          <p:nvPr>
            <p:ph type="body" sz="half" idx="1"/>
          </p:nvPr>
        </p:nvSpPr>
        <p:spPr>
          <a:xfrm>
            <a:off x="304800" y="1037167"/>
            <a:ext cx="4191000" cy="5363633"/>
          </a:xfrm>
        </p:spPr>
        <p:txBody>
          <a:bodyPr/>
          <a:lstStyle/>
          <a:p>
            <a:r>
              <a:rPr lang="en-US" sz="2400" dirty="0"/>
              <a:t>Find initial V and E = </a:t>
            </a:r>
            <a:r>
              <a:rPr lang="en-US" sz="2400" dirty="0" err="1"/>
              <a:t>dV</a:t>
            </a:r>
            <a:r>
              <a:rPr lang="en-US" sz="2400" dirty="0"/>
              <a:t>/dx</a:t>
            </a:r>
          </a:p>
          <a:p>
            <a:pPr marL="342900" lvl="1" indent="-342900">
              <a:buFontTx/>
              <a:buChar char="•"/>
            </a:pPr>
            <a:r>
              <a:rPr lang="en-CA" sz="2400" dirty="0"/>
              <a:t>Courant-</a:t>
            </a:r>
            <a:r>
              <a:rPr lang="en-CA" sz="2400" dirty="0" err="1"/>
              <a:t>Friedrichs</a:t>
            </a:r>
            <a:r>
              <a:rPr lang="en-CA" sz="2400" dirty="0"/>
              <a:t>-</a:t>
            </a:r>
            <a:r>
              <a:rPr lang="en-CA" sz="2400" dirty="0" err="1"/>
              <a:t>Lewy</a:t>
            </a:r>
            <a:r>
              <a:rPr lang="en-CA" sz="2400" dirty="0"/>
              <a:t> time step criteria</a:t>
            </a:r>
            <a:endParaRPr lang="en-US" sz="2400" dirty="0"/>
          </a:p>
          <a:p>
            <a:pPr lvl="1"/>
            <a:r>
              <a:rPr lang="en-US" sz="2000" dirty="0"/>
              <a:t>Get max </a:t>
            </a:r>
            <a:r>
              <a:rPr lang="el-GR" sz="2000" dirty="0"/>
              <a:t>Δ</a:t>
            </a:r>
            <a:r>
              <a:rPr lang="en-CA" sz="2000" dirty="0"/>
              <a:t>t for diffusion: </a:t>
            </a:r>
          </a:p>
          <a:p>
            <a:pPr lvl="2"/>
            <a:r>
              <a:rPr lang="el-GR" sz="1600" dirty="0"/>
              <a:t>Δ</a:t>
            </a:r>
            <a:r>
              <a:rPr lang="en-CA" sz="1600" dirty="0"/>
              <a:t>t &lt; </a:t>
            </a:r>
            <a:r>
              <a:rPr lang="el-GR" sz="1600" dirty="0"/>
              <a:t>Δ</a:t>
            </a:r>
            <a:r>
              <a:rPr lang="en-CA" sz="1600" dirty="0"/>
              <a:t>x</a:t>
            </a:r>
            <a:r>
              <a:rPr lang="en-CA" sz="1600" baseline="30000" dirty="0"/>
              <a:t>2</a:t>
            </a:r>
            <a:r>
              <a:rPr lang="el-GR" sz="1600" dirty="0"/>
              <a:t>/</a:t>
            </a:r>
            <a:r>
              <a:rPr lang="en-CA" sz="1600" dirty="0" err="1"/>
              <a:t>D</a:t>
            </a:r>
            <a:r>
              <a:rPr lang="en-CA" sz="1600" baseline="-25000" dirty="0" err="1"/>
              <a:t>n,p</a:t>
            </a:r>
            <a:endParaRPr lang="en-CA" sz="1600" baseline="-25000" dirty="0"/>
          </a:p>
          <a:p>
            <a:pPr lvl="1"/>
            <a:r>
              <a:rPr lang="en-US" sz="2000" dirty="0"/>
              <a:t>Get max </a:t>
            </a:r>
            <a:r>
              <a:rPr lang="el-GR" sz="2000" dirty="0"/>
              <a:t>Δ</a:t>
            </a:r>
            <a:r>
              <a:rPr lang="en-CA" sz="2000" dirty="0"/>
              <a:t>t for drift:</a:t>
            </a:r>
          </a:p>
          <a:p>
            <a:pPr lvl="2"/>
            <a:r>
              <a:rPr lang="el-GR" sz="1600" dirty="0"/>
              <a:t>Δ</a:t>
            </a:r>
            <a:r>
              <a:rPr lang="en-CA" sz="1600" dirty="0"/>
              <a:t>t &lt; 2</a:t>
            </a:r>
            <a:r>
              <a:rPr lang="el-GR" sz="1600" dirty="0"/>
              <a:t>Δ</a:t>
            </a:r>
            <a:r>
              <a:rPr lang="en-CA" sz="1600" dirty="0"/>
              <a:t>x/</a:t>
            </a:r>
            <a:r>
              <a:rPr lang="el-GR" sz="1600" dirty="0"/>
              <a:t>μ</a:t>
            </a:r>
            <a:r>
              <a:rPr lang="en-CA" sz="1600" dirty="0"/>
              <a:t>E</a:t>
            </a:r>
          </a:p>
          <a:p>
            <a:r>
              <a:rPr lang="en-CA" sz="2400" dirty="0"/>
              <a:t>Set up n and p</a:t>
            </a:r>
          </a:p>
          <a:p>
            <a:r>
              <a:rPr lang="en-CA" sz="2400" dirty="0"/>
              <a:t>Two step simulation sometimes used – second simulation has new V BCs</a:t>
            </a:r>
          </a:p>
          <a:p>
            <a:r>
              <a:rPr lang="en-CA" sz="2400" dirty="0" err="1"/>
              <a:t>SimulateFlow</a:t>
            </a:r>
            <a:r>
              <a:rPr lang="en-CA" sz="2400" dirty="0"/>
              <a:t> is the main loop</a:t>
            </a:r>
          </a:p>
          <a:p>
            <a:endParaRPr lang="en-CA" sz="2400" dirty="0"/>
          </a:p>
          <a:p>
            <a:endParaRPr lang="en-US" sz="2400" dirty="0"/>
          </a:p>
        </p:txBody>
      </p:sp>
      <p:sp>
        <p:nvSpPr>
          <p:cNvPr id="5" name="Slide Number Placeholder 4"/>
          <p:cNvSpPr>
            <a:spLocks noGrp="1"/>
          </p:cNvSpPr>
          <p:nvPr>
            <p:ph type="sldNum" sz="quarter" idx="10"/>
          </p:nvPr>
        </p:nvSpPr>
        <p:spPr/>
        <p:txBody>
          <a:bodyPr/>
          <a:lstStyle/>
          <a:p>
            <a:fld id="{FC8A472B-C898-CB4A-B97D-ED5ACE654A9D}" type="slidenum">
              <a:rPr lang="en-US" altLang="zh-CN" smtClean="0"/>
              <a:pPr/>
              <a:t>31</a:t>
            </a:fld>
            <a:endParaRPr lang="en-US" altLang="zh-CN"/>
          </a:p>
        </p:txBody>
      </p:sp>
      <p:pic>
        <p:nvPicPr>
          <p:cNvPr id="4" name="Picture 3" descr="Screen Shot 2014-04-22 at 10.21.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482" y="1703917"/>
            <a:ext cx="4309692" cy="3481916"/>
          </a:xfrm>
          <a:prstGeom prst="rect">
            <a:avLst/>
          </a:prstGeom>
        </p:spPr>
      </p:pic>
    </p:spTree>
    <p:extLst>
      <p:ext uri="{BB962C8B-B14F-4D97-AF65-F5344CB8AC3E}">
        <p14:creationId xmlns:p14="http://schemas.microsoft.com/office/powerpoint/2010/main" val="123704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73063"/>
            <a:ext cx="4193117" cy="520700"/>
          </a:xfrm>
        </p:spPr>
        <p:txBody>
          <a:bodyPr/>
          <a:lstStyle/>
          <a:p>
            <a:pPr algn="l"/>
            <a:r>
              <a:rPr lang="en-US" sz="3200" dirty="0"/>
              <a:t>Code: Main Loop</a:t>
            </a:r>
          </a:p>
        </p:txBody>
      </p:sp>
      <p:sp>
        <p:nvSpPr>
          <p:cNvPr id="3" name="Text Placeholder 2"/>
          <p:cNvSpPr>
            <a:spLocks noGrp="1"/>
          </p:cNvSpPr>
          <p:nvPr>
            <p:ph type="body" sz="half" idx="1"/>
          </p:nvPr>
        </p:nvSpPr>
        <p:spPr>
          <a:xfrm>
            <a:off x="304800" y="1037167"/>
            <a:ext cx="4191000" cy="5363633"/>
          </a:xfrm>
        </p:spPr>
        <p:txBody>
          <a:bodyPr/>
          <a:lstStyle/>
          <a:p>
            <a:r>
              <a:rPr lang="en-US" sz="2400" dirty="0"/>
              <a:t>Loop to </a:t>
            </a:r>
            <a:r>
              <a:rPr lang="en-US" sz="2400" dirty="0" err="1"/>
              <a:t>Tstop</a:t>
            </a:r>
            <a:endParaRPr lang="en-US" sz="2400" dirty="0"/>
          </a:p>
          <a:p>
            <a:r>
              <a:rPr lang="el-GR" sz="2400" dirty="0"/>
              <a:t>Δ</a:t>
            </a:r>
            <a:r>
              <a:rPr lang="en-CA" sz="2400" dirty="0"/>
              <a:t>t is set by CFL criteria (non-uniform time stepping)</a:t>
            </a:r>
          </a:p>
          <a:p>
            <a:r>
              <a:rPr lang="en-CA" sz="2400" dirty="0"/>
              <a:t>Basic loop:</a:t>
            </a:r>
          </a:p>
          <a:p>
            <a:pPr lvl="1"/>
            <a:r>
              <a:rPr lang="en-CA" sz="2000" dirty="0"/>
              <a:t>First get V and E</a:t>
            </a:r>
          </a:p>
          <a:p>
            <a:pPr lvl="1"/>
            <a:r>
              <a:rPr lang="en-CA" sz="2000" dirty="0"/>
              <a:t>Next get </a:t>
            </a:r>
            <a:r>
              <a:rPr lang="en-CA" sz="2000" dirty="0" err="1"/>
              <a:t>divJn</a:t>
            </a:r>
            <a:r>
              <a:rPr lang="en-CA" sz="2000" dirty="0"/>
              <a:t> and </a:t>
            </a:r>
            <a:r>
              <a:rPr lang="en-CA" sz="2000" dirty="0" err="1"/>
              <a:t>divJp</a:t>
            </a:r>
            <a:r>
              <a:rPr lang="en-CA" sz="2000" dirty="0"/>
              <a:t> and update n and p</a:t>
            </a:r>
          </a:p>
          <a:p>
            <a:pPr lvl="1"/>
            <a:r>
              <a:rPr lang="en-CA" sz="2000" dirty="0"/>
              <a:t>Explicit for n and p</a:t>
            </a:r>
          </a:p>
          <a:p>
            <a:pPr lvl="1"/>
            <a:r>
              <a:rPr lang="en-CA" sz="2000" dirty="0"/>
              <a:t>Implicit for V</a:t>
            </a:r>
          </a:p>
          <a:p>
            <a:pPr lvl="1"/>
            <a:r>
              <a:rPr lang="en-CA" sz="2000" dirty="0"/>
              <a:t>If RC remove recombination </a:t>
            </a:r>
            <a:r>
              <a:rPr lang="el-GR" sz="2000" dirty="0"/>
              <a:t>Δ</a:t>
            </a:r>
            <a:r>
              <a:rPr lang="en-CA" sz="2000" dirty="0"/>
              <a:t>n = </a:t>
            </a:r>
            <a:r>
              <a:rPr lang="el-GR" sz="2000" dirty="0"/>
              <a:t>Δ</a:t>
            </a:r>
            <a:r>
              <a:rPr lang="en-CA" sz="2000" dirty="0"/>
              <a:t>p</a:t>
            </a:r>
          </a:p>
          <a:p>
            <a:pPr lvl="1"/>
            <a:r>
              <a:rPr lang="en-CA" sz="2000" dirty="0"/>
              <a:t>Recalculate </a:t>
            </a:r>
            <a:r>
              <a:rPr lang="el-GR" sz="2000" dirty="0"/>
              <a:t>ρ</a:t>
            </a:r>
            <a:endParaRPr lang="en-CA" sz="2000" dirty="0"/>
          </a:p>
          <a:p>
            <a:pPr lvl="1"/>
            <a:r>
              <a:rPr lang="en-CA" sz="2000" dirty="0"/>
              <a:t>Back we go</a:t>
            </a:r>
          </a:p>
          <a:p>
            <a:endParaRPr lang="en-CA" sz="2400" dirty="0"/>
          </a:p>
          <a:p>
            <a:endParaRPr lang="en-US" sz="2400" dirty="0"/>
          </a:p>
        </p:txBody>
      </p:sp>
      <p:pic>
        <p:nvPicPr>
          <p:cNvPr id="4" name="Picture 3" descr="Screen Shot 2014-04-22 at 10.23.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173" y="306916"/>
            <a:ext cx="4092651" cy="6096001"/>
          </a:xfrm>
          <a:prstGeom prst="rect">
            <a:avLst/>
          </a:prstGeom>
        </p:spPr>
      </p:pic>
      <p:sp>
        <p:nvSpPr>
          <p:cNvPr id="5" name="TextBox 4"/>
          <p:cNvSpPr txBox="1"/>
          <p:nvPr/>
        </p:nvSpPr>
        <p:spPr>
          <a:xfrm>
            <a:off x="7490453" y="1315607"/>
            <a:ext cx="1289135" cy="307777"/>
          </a:xfrm>
          <a:prstGeom prst="rect">
            <a:avLst/>
          </a:prstGeom>
          <a:noFill/>
        </p:spPr>
        <p:txBody>
          <a:bodyPr wrap="none" rtlCol="0">
            <a:spAutoFit/>
          </a:bodyPr>
          <a:lstStyle/>
          <a:p>
            <a:r>
              <a:rPr lang="en-US" sz="1400" dirty="0"/>
              <a:t>Get V from rho</a:t>
            </a:r>
          </a:p>
        </p:txBody>
      </p:sp>
      <p:sp>
        <p:nvSpPr>
          <p:cNvPr id="6" name="TextBox 5"/>
          <p:cNvSpPr txBox="1"/>
          <p:nvPr/>
        </p:nvSpPr>
        <p:spPr>
          <a:xfrm>
            <a:off x="7332133" y="892274"/>
            <a:ext cx="1308371" cy="307777"/>
          </a:xfrm>
          <a:prstGeom prst="rect">
            <a:avLst/>
          </a:prstGeom>
          <a:noFill/>
        </p:spPr>
        <p:txBody>
          <a:bodyPr wrap="none" rtlCol="0">
            <a:spAutoFit/>
          </a:bodyPr>
          <a:lstStyle/>
          <a:p>
            <a:r>
              <a:rPr lang="en-US" sz="1400" dirty="0"/>
              <a:t>Reset </a:t>
            </a:r>
            <a:r>
              <a:rPr lang="en-US" sz="1400" dirty="0" err="1"/>
              <a:t>dt</a:t>
            </a:r>
            <a:r>
              <a:rPr lang="en-US" sz="1400" dirty="0"/>
              <a:t> if need</a:t>
            </a:r>
          </a:p>
        </p:txBody>
      </p:sp>
      <p:sp>
        <p:nvSpPr>
          <p:cNvPr id="8" name="TextBox 7"/>
          <p:cNvSpPr txBox="1"/>
          <p:nvPr/>
        </p:nvSpPr>
        <p:spPr>
          <a:xfrm>
            <a:off x="7255933" y="1631520"/>
            <a:ext cx="1890261" cy="307777"/>
          </a:xfrm>
          <a:prstGeom prst="rect">
            <a:avLst/>
          </a:prstGeom>
          <a:noFill/>
        </p:spPr>
        <p:txBody>
          <a:bodyPr wrap="none" rtlCol="0">
            <a:spAutoFit/>
          </a:bodyPr>
          <a:lstStyle/>
          <a:p>
            <a:r>
              <a:rPr lang="en-US" sz="1400" dirty="0"/>
              <a:t>Get div(n) and update n</a:t>
            </a:r>
          </a:p>
        </p:txBody>
      </p:sp>
      <p:sp>
        <p:nvSpPr>
          <p:cNvPr id="10" name="TextBox 9"/>
          <p:cNvSpPr txBox="1"/>
          <p:nvPr/>
        </p:nvSpPr>
        <p:spPr>
          <a:xfrm>
            <a:off x="7189889" y="2054853"/>
            <a:ext cx="1890261" cy="307777"/>
          </a:xfrm>
          <a:prstGeom prst="rect">
            <a:avLst/>
          </a:prstGeom>
          <a:noFill/>
        </p:spPr>
        <p:txBody>
          <a:bodyPr wrap="none" rtlCol="0">
            <a:spAutoFit/>
          </a:bodyPr>
          <a:lstStyle/>
          <a:p>
            <a:r>
              <a:rPr lang="en-US" sz="1400" dirty="0"/>
              <a:t>Get div(p) and update p</a:t>
            </a:r>
          </a:p>
        </p:txBody>
      </p:sp>
      <p:sp>
        <p:nvSpPr>
          <p:cNvPr id="11" name="TextBox 10"/>
          <p:cNvSpPr txBox="1"/>
          <p:nvPr/>
        </p:nvSpPr>
        <p:spPr>
          <a:xfrm>
            <a:off x="7332133" y="2632075"/>
            <a:ext cx="1589697" cy="523220"/>
          </a:xfrm>
          <a:prstGeom prst="rect">
            <a:avLst/>
          </a:prstGeom>
          <a:noFill/>
        </p:spPr>
        <p:txBody>
          <a:bodyPr wrap="square" rtlCol="0">
            <a:spAutoFit/>
          </a:bodyPr>
          <a:lstStyle/>
          <a:p>
            <a:r>
              <a:rPr lang="en-US" sz="1400" dirty="0"/>
              <a:t>Calculate </a:t>
            </a:r>
            <a:r>
              <a:rPr lang="en-US" sz="1400" dirty="0" err="1"/>
              <a:t>Recom</a:t>
            </a:r>
            <a:r>
              <a:rPr lang="en-US" sz="1400" dirty="0"/>
              <a:t>. and update n and p</a:t>
            </a:r>
          </a:p>
        </p:txBody>
      </p:sp>
      <p:sp>
        <p:nvSpPr>
          <p:cNvPr id="12" name="TextBox 11"/>
          <p:cNvSpPr txBox="1"/>
          <p:nvPr/>
        </p:nvSpPr>
        <p:spPr>
          <a:xfrm>
            <a:off x="7332133" y="4110567"/>
            <a:ext cx="1888680" cy="738664"/>
          </a:xfrm>
          <a:prstGeom prst="rect">
            <a:avLst/>
          </a:prstGeom>
          <a:solidFill>
            <a:schemeClr val="bg1"/>
          </a:solidFill>
        </p:spPr>
        <p:txBody>
          <a:bodyPr wrap="square" rtlCol="0">
            <a:spAutoFit/>
          </a:bodyPr>
          <a:lstStyle/>
          <a:p>
            <a:r>
              <a:rPr lang="en-US" sz="1400" dirty="0"/>
              <a:t>Add n and p to background doping to get rho</a:t>
            </a:r>
          </a:p>
        </p:txBody>
      </p:sp>
    </p:spTree>
    <p:extLst>
      <p:ext uri="{BB962C8B-B14F-4D97-AF65-F5344CB8AC3E}">
        <p14:creationId xmlns:p14="http://schemas.microsoft.com/office/powerpoint/2010/main" val="1935535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73063"/>
            <a:ext cx="4193117" cy="520700"/>
          </a:xfrm>
        </p:spPr>
        <p:txBody>
          <a:bodyPr/>
          <a:lstStyle/>
          <a:p>
            <a:pPr algn="l"/>
            <a:r>
              <a:rPr lang="en-US" sz="3200" dirty="0"/>
              <a:t>Code: </a:t>
            </a:r>
            <a:r>
              <a:rPr lang="en-US" sz="3200" dirty="0" err="1"/>
              <a:t>Jn</a:t>
            </a:r>
            <a:r>
              <a:rPr lang="en-US" sz="3200" dirty="0"/>
              <a:t> divergence</a:t>
            </a:r>
          </a:p>
        </p:txBody>
      </p:sp>
      <p:sp>
        <p:nvSpPr>
          <p:cNvPr id="3" name="Text Placeholder 2"/>
          <p:cNvSpPr>
            <a:spLocks noGrp="1"/>
          </p:cNvSpPr>
          <p:nvPr>
            <p:ph type="body" sz="half" idx="1"/>
          </p:nvPr>
        </p:nvSpPr>
        <p:spPr>
          <a:xfrm>
            <a:off x="304800" y="1037167"/>
            <a:ext cx="4191000" cy="5363633"/>
          </a:xfrm>
        </p:spPr>
        <p:txBody>
          <a:bodyPr/>
          <a:lstStyle/>
          <a:p>
            <a:r>
              <a:rPr lang="en-US" sz="2400" dirty="0"/>
              <a:t>Divergence of carriers uses J at halfway points</a:t>
            </a:r>
          </a:p>
          <a:p>
            <a:r>
              <a:rPr lang="en-US" sz="2400" dirty="0"/>
              <a:t>Use average </a:t>
            </a:r>
            <a:r>
              <a:rPr lang="el-GR" sz="2400" dirty="0"/>
              <a:t>μ</a:t>
            </a:r>
            <a:r>
              <a:rPr lang="en-CA" sz="2400" dirty="0"/>
              <a:t> and D</a:t>
            </a:r>
          </a:p>
          <a:p>
            <a:r>
              <a:rPr lang="en-CA" sz="2400" dirty="0"/>
              <a:t>BC are either</a:t>
            </a:r>
          </a:p>
          <a:p>
            <a:pPr lvl="1"/>
            <a:r>
              <a:rPr lang="en-CA" sz="2000" dirty="0"/>
              <a:t>Zero flow (BC = 0)</a:t>
            </a:r>
          </a:p>
          <a:p>
            <a:pPr lvl="1"/>
            <a:r>
              <a:rPr lang="en-CA" sz="2000" dirty="0"/>
              <a:t>Fixed n or p at equilibrium (initial values) and divergence is zero.</a:t>
            </a:r>
            <a:endParaRPr lang="en-US" sz="2000" dirty="0"/>
          </a:p>
        </p:txBody>
      </p:sp>
      <p:sp>
        <p:nvSpPr>
          <p:cNvPr id="5" name="Slide Number Placeholder 4"/>
          <p:cNvSpPr>
            <a:spLocks noGrp="1"/>
          </p:cNvSpPr>
          <p:nvPr>
            <p:ph type="sldNum" sz="quarter" idx="10"/>
          </p:nvPr>
        </p:nvSpPr>
        <p:spPr/>
        <p:txBody>
          <a:bodyPr/>
          <a:lstStyle/>
          <a:p>
            <a:fld id="{FC8A472B-C898-CB4A-B97D-ED5ACE654A9D}" type="slidenum">
              <a:rPr lang="en-US" altLang="zh-CN" smtClean="0"/>
              <a:pPr/>
              <a:t>33</a:t>
            </a:fld>
            <a:endParaRPr lang="en-US" altLang="zh-CN"/>
          </a:p>
        </p:txBody>
      </p:sp>
      <p:pic>
        <p:nvPicPr>
          <p:cNvPr id="4" name="Picture 3" descr="Screen Shot 2014-04-22 at 10.23.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048" y="1308099"/>
            <a:ext cx="4198251" cy="3989917"/>
          </a:xfrm>
          <a:prstGeom prst="rect">
            <a:avLst/>
          </a:prstGeom>
        </p:spPr>
      </p:pic>
    </p:spTree>
    <p:extLst>
      <p:ext uri="{BB962C8B-B14F-4D97-AF65-F5344CB8AC3E}">
        <p14:creationId xmlns:p14="http://schemas.microsoft.com/office/powerpoint/2010/main" val="2957100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63" y="223721"/>
            <a:ext cx="8574088" cy="520700"/>
          </a:xfrm>
        </p:spPr>
        <p:txBody>
          <a:bodyPr/>
          <a:lstStyle/>
          <a:p>
            <a:r>
              <a:rPr lang="en-US" sz="3200" dirty="0"/>
              <a:t>Single Carrier Gaussian packet</a:t>
            </a:r>
          </a:p>
        </p:txBody>
      </p:sp>
      <p:sp>
        <p:nvSpPr>
          <p:cNvPr id="3" name="Text Placeholder 2"/>
          <p:cNvSpPr>
            <a:spLocks noGrp="1"/>
          </p:cNvSpPr>
          <p:nvPr>
            <p:ph type="body" sz="half" idx="1"/>
          </p:nvPr>
        </p:nvSpPr>
        <p:spPr>
          <a:xfrm>
            <a:off x="304800" y="968963"/>
            <a:ext cx="4248385" cy="1768593"/>
          </a:xfrm>
        </p:spPr>
        <p:txBody>
          <a:bodyPr/>
          <a:lstStyle/>
          <a:p>
            <a:r>
              <a:rPr lang="en-US" sz="2000" dirty="0" err="1"/>
              <a:t>VbcL</a:t>
            </a:r>
            <a:r>
              <a:rPr lang="en-US" sz="2000" dirty="0"/>
              <a:t> = </a:t>
            </a:r>
            <a:r>
              <a:rPr lang="en-US" sz="2000" dirty="0" err="1"/>
              <a:t>VbcR</a:t>
            </a:r>
            <a:r>
              <a:rPr lang="en-US" sz="2000" dirty="0"/>
              <a:t> = 0 so E ~ 0</a:t>
            </a:r>
          </a:p>
          <a:p>
            <a:r>
              <a:rPr lang="en-US" sz="2000" dirty="0"/>
              <a:t>Electrons diffuse out.</a:t>
            </a:r>
          </a:p>
          <a:p>
            <a:r>
              <a:rPr lang="en-US" sz="2000" dirty="0" err="1"/>
              <a:t>J</a:t>
            </a:r>
            <a:r>
              <a:rPr lang="en-US" sz="2000" baseline="-25000" dirty="0" err="1"/>
              <a:t>n</a:t>
            </a:r>
            <a:r>
              <a:rPr lang="en-US" sz="2000" dirty="0"/>
              <a:t> = 0 at edges.</a:t>
            </a:r>
          </a:p>
        </p:txBody>
      </p:sp>
      <p:sp>
        <p:nvSpPr>
          <p:cNvPr id="5" name="Slide Number Placeholder 4"/>
          <p:cNvSpPr>
            <a:spLocks noGrp="1"/>
          </p:cNvSpPr>
          <p:nvPr>
            <p:ph type="sldNum" sz="quarter" idx="10"/>
          </p:nvPr>
        </p:nvSpPr>
        <p:spPr>
          <a:xfrm>
            <a:off x="338667" y="6534150"/>
            <a:ext cx="4270963" cy="323850"/>
          </a:xfrm>
        </p:spPr>
        <p:txBody>
          <a:bodyPr/>
          <a:lstStyle/>
          <a:p>
            <a:r>
              <a:rPr lang="en-US" altLang="zh-CN" dirty="0"/>
              <a:t>Simulation</a:t>
            </a:r>
          </a:p>
        </p:txBody>
      </p:sp>
      <p:pic>
        <p:nvPicPr>
          <p:cNvPr id="6" name="Picture 5" descr="final-Gau1Car0V.gif"/>
          <p:cNvPicPr>
            <a:picLocks noChangeAspect="1"/>
          </p:cNvPicPr>
          <p:nvPr/>
        </p:nvPicPr>
        <p:blipFill>
          <a:blip r:embed="rId2"/>
          <a:stretch>
            <a:fillRect/>
          </a:stretch>
        </p:blipFill>
        <p:spPr>
          <a:xfrm>
            <a:off x="4624836" y="2888074"/>
            <a:ext cx="4201505" cy="3584222"/>
          </a:xfrm>
          <a:prstGeom prst="rect">
            <a:avLst/>
          </a:prstGeom>
        </p:spPr>
      </p:pic>
      <p:pic>
        <p:nvPicPr>
          <p:cNvPr id="7" name="Picture 6" descr="Gau1Car0V.gif"/>
          <p:cNvPicPr>
            <a:picLocks noChangeAspect="1"/>
          </p:cNvPicPr>
          <p:nvPr/>
        </p:nvPicPr>
        <p:blipFill>
          <a:blip r:embed="rId3"/>
          <a:stretch>
            <a:fillRect/>
          </a:stretch>
        </p:blipFill>
        <p:spPr>
          <a:xfrm>
            <a:off x="364596" y="2888074"/>
            <a:ext cx="4212533" cy="3593630"/>
          </a:xfrm>
          <a:prstGeom prst="rect">
            <a:avLst/>
          </a:prstGeom>
        </p:spPr>
      </p:pic>
      <p:sp>
        <p:nvSpPr>
          <p:cNvPr id="8" name="Slide Number Placeholder 4"/>
          <p:cNvSpPr txBox="1">
            <a:spLocks/>
          </p:cNvSpPr>
          <p:nvPr/>
        </p:nvSpPr>
        <p:spPr bwMode="auto">
          <a:xfrm>
            <a:off x="4649141" y="6534150"/>
            <a:ext cx="4270963"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400" noProof="0" dirty="0">
                <a:latin typeface="Arial Unicode MS" pitchFamily="-65" charset="0"/>
              </a:rPr>
              <a:t>Final</a:t>
            </a:r>
            <a:endParaRPr kumimoji="0" lang="en-US" altLang="zh-CN" sz="1400" b="0" i="0" u="none" strike="noStrike" kern="1200" cap="none" spc="0" normalizeH="0" baseline="0" noProof="0" dirty="0">
              <a:ln>
                <a:noFill/>
              </a:ln>
              <a:solidFill>
                <a:schemeClr val="tx1"/>
              </a:solidFill>
              <a:effectLst/>
              <a:uLnTx/>
              <a:uFillTx/>
              <a:latin typeface="Arial Unicode MS" pitchFamily="-65" charset="0"/>
              <a:ea typeface="+mn-ea"/>
              <a:cs typeface="+mn-cs"/>
            </a:endParaRPr>
          </a:p>
        </p:txBody>
      </p:sp>
      <p:sp>
        <p:nvSpPr>
          <p:cNvPr id="9" name="Text Placeholder 2"/>
          <p:cNvSpPr txBox="1">
            <a:spLocks/>
          </p:cNvSpPr>
          <p:nvPr/>
        </p:nvSpPr>
        <p:spPr>
          <a:xfrm>
            <a:off x="4728163" y="970849"/>
            <a:ext cx="4248385" cy="1768593"/>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000" kern="0" dirty="0">
                <a:latin typeface="+mn-lt"/>
              </a:rPr>
              <a:t>Charge biases bulk negative</a:t>
            </a:r>
          </a:p>
          <a:p>
            <a:pPr marL="342900" indent="-342900" eaLnBrk="1" hangingPunct="1">
              <a:spcBef>
                <a:spcPct val="20000"/>
              </a:spcBef>
              <a:buFontTx/>
              <a:buChar char="•"/>
            </a:pPr>
            <a:r>
              <a:rPr lang="en-US" sz="2000" dirty="0"/>
              <a:t>V = 0 at Edges cause a mirror image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83985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63" y="223721"/>
            <a:ext cx="8574088" cy="520700"/>
          </a:xfrm>
        </p:spPr>
        <p:txBody>
          <a:bodyPr/>
          <a:lstStyle/>
          <a:p>
            <a:r>
              <a:rPr lang="en-US" sz="3200" dirty="0"/>
              <a:t>Single Carrier Gaussian packet</a:t>
            </a:r>
          </a:p>
        </p:txBody>
      </p:sp>
      <p:sp>
        <p:nvSpPr>
          <p:cNvPr id="3" name="Text Placeholder 2"/>
          <p:cNvSpPr>
            <a:spLocks noGrp="1"/>
          </p:cNvSpPr>
          <p:nvPr>
            <p:ph type="body" sz="half" idx="1"/>
          </p:nvPr>
        </p:nvSpPr>
        <p:spPr>
          <a:xfrm>
            <a:off x="304800" y="968963"/>
            <a:ext cx="4248385" cy="1768593"/>
          </a:xfrm>
        </p:spPr>
        <p:txBody>
          <a:bodyPr/>
          <a:lstStyle/>
          <a:p>
            <a:r>
              <a:rPr lang="en-US" sz="2000" dirty="0" err="1"/>
              <a:t>VbcL</a:t>
            </a:r>
            <a:r>
              <a:rPr lang="en-US" sz="2000" dirty="0"/>
              <a:t> = 1 </a:t>
            </a:r>
            <a:r>
              <a:rPr lang="en-US" sz="2000" dirty="0" err="1"/>
              <a:t>VbcR</a:t>
            </a:r>
            <a:r>
              <a:rPr lang="en-US" sz="2000" dirty="0"/>
              <a:t> = 0.</a:t>
            </a:r>
          </a:p>
          <a:p>
            <a:r>
              <a:rPr lang="en-US" sz="2000" dirty="0"/>
              <a:t>Electrons diffuse out and drift left</a:t>
            </a:r>
          </a:p>
          <a:p>
            <a:r>
              <a:rPr lang="en-US" sz="2000" dirty="0" err="1"/>
              <a:t>J</a:t>
            </a:r>
            <a:r>
              <a:rPr lang="en-US" sz="2000" baseline="-25000" dirty="0" err="1"/>
              <a:t>n</a:t>
            </a:r>
            <a:r>
              <a:rPr lang="en-US" sz="2000" dirty="0"/>
              <a:t> = 0 at edges.</a:t>
            </a:r>
          </a:p>
          <a:p>
            <a:endParaRPr lang="en-US" sz="2000" dirty="0"/>
          </a:p>
        </p:txBody>
      </p:sp>
      <p:sp>
        <p:nvSpPr>
          <p:cNvPr id="5" name="Slide Number Placeholder 4"/>
          <p:cNvSpPr>
            <a:spLocks noGrp="1"/>
          </p:cNvSpPr>
          <p:nvPr>
            <p:ph type="sldNum" sz="quarter" idx="10"/>
          </p:nvPr>
        </p:nvSpPr>
        <p:spPr>
          <a:xfrm>
            <a:off x="338667" y="6534150"/>
            <a:ext cx="4270963" cy="323850"/>
          </a:xfrm>
        </p:spPr>
        <p:txBody>
          <a:bodyPr/>
          <a:lstStyle/>
          <a:p>
            <a:r>
              <a:rPr lang="en-US" altLang="zh-CN" dirty="0"/>
              <a:t>Simulation</a:t>
            </a:r>
          </a:p>
        </p:txBody>
      </p:sp>
      <p:sp>
        <p:nvSpPr>
          <p:cNvPr id="8" name="Slide Number Placeholder 4"/>
          <p:cNvSpPr txBox="1">
            <a:spLocks/>
          </p:cNvSpPr>
          <p:nvPr/>
        </p:nvSpPr>
        <p:spPr bwMode="auto">
          <a:xfrm>
            <a:off x="4649141" y="6534150"/>
            <a:ext cx="4270963"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400" noProof="0" dirty="0">
                <a:latin typeface="Arial Unicode MS" pitchFamily="-65" charset="0"/>
              </a:rPr>
              <a:t>Final</a:t>
            </a:r>
            <a:endParaRPr kumimoji="0" lang="en-US" altLang="zh-CN" sz="1400" b="0" i="0" u="none" strike="noStrike" kern="1200" cap="none" spc="0" normalizeH="0" baseline="0" noProof="0" dirty="0">
              <a:ln>
                <a:noFill/>
              </a:ln>
              <a:solidFill>
                <a:schemeClr val="tx1"/>
              </a:solidFill>
              <a:effectLst/>
              <a:uLnTx/>
              <a:uFillTx/>
              <a:latin typeface="Arial Unicode MS" pitchFamily="-65" charset="0"/>
              <a:ea typeface="+mn-ea"/>
              <a:cs typeface="+mn-cs"/>
            </a:endParaRPr>
          </a:p>
        </p:txBody>
      </p:sp>
      <p:sp>
        <p:nvSpPr>
          <p:cNvPr id="9" name="Text Placeholder 2"/>
          <p:cNvSpPr txBox="1">
            <a:spLocks/>
          </p:cNvSpPr>
          <p:nvPr/>
        </p:nvSpPr>
        <p:spPr>
          <a:xfrm>
            <a:off x="4728163" y="970849"/>
            <a:ext cx="4248385" cy="1768593"/>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000" kern="0" dirty="0">
                <a:latin typeface="+mn-lt"/>
              </a:rPr>
              <a:t>Charge accumulates on left side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000" kern="0" dirty="0">
                <a:latin typeface="+mn-lt"/>
              </a:rPr>
              <a:t>Should self-limit when drift = diffusion</a:t>
            </a:r>
          </a:p>
          <a:p>
            <a:pPr marL="342900" indent="-342900" eaLnBrk="1" hangingPunct="1">
              <a:spcBef>
                <a:spcPct val="20000"/>
              </a:spcBef>
            </a:pPr>
            <a:r>
              <a:rPr lang="en-US" sz="2000" dirty="0"/>
              <a:t>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 name="Picture 9" descr="Gau1Car1V.gif"/>
          <p:cNvPicPr>
            <a:picLocks noChangeAspect="1"/>
          </p:cNvPicPr>
          <p:nvPr/>
        </p:nvPicPr>
        <p:blipFill>
          <a:blip r:embed="rId2"/>
          <a:stretch>
            <a:fillRect/>
          </a:stretch>
        </p:blipFill>
        <p:spPr>
          <a:xfrm>
            <a:off x="225778" y="2669738"/>
            <a:ext cx="4386028" cy="3741635"/>
          </a:xfrm>
          <a:prstGeom prst="rect">
            <a:avLst/>
          </a:prstGeom>
        </p:spPr>
      </p:pic>
      <p:pic>
        <p:nvPicPr>
          <p:cNvPr id="11" name="Picture 10" descr="final-Gau1Car1V.gif"/>
          <p:cNvPicPr>
            <a:picLocks noChangeAspect="1"/>
          </p:cNvPicPr>
          <p:nvPr/>
        </p:nvPicPr>
        <p:blipFill>
          <a:blip r:embed="rId3"/>
          <a:stretch>
            <a:fillRect/>
          </a:stretch>
        </p:blipFill>
        <p:spPr>
          <a:xfrm>
            <a:off x="4691245" y="2692544"/>
            <a:ext cx="4364533" cy="3723298"/>
          </a:xfrm>
          <a:prstGeom prst="rect">
            <a:avLst/>
          </a:prstGeom>
        </p:spPr>
      </p:pic>
    </p:spTree>
    <p:extLst>
      <p:ext uri="{BB962C8B-B14F-4D97-AF65-F5344CB8AC3E}">
        <p14:creationId xmlns:p14="http://schemas.microsoft.com/office/powerpoint/2010/main" val="1733160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63" y="223721"/>
            <a:ext cx="8574088" cy="520700"/>
          </a:xfrm>
        </p:spPr>
        <p:txBody>
          <a:bodyPr/>
          <a:lstStyle/>
          <a:p>
            <a:r>
              <a:rPr lang="en-US" sz="3200" dirty="0"/>
              <a:t>Two Carriers Gaussian packet</a:t>
            </a:r>
          </a:p>
        </p:txBody>
      </p:sp>
      <p:sp>
        <p:nvSpPr>
          <p:cNvPr id="3" name="Text Placeholder 2"/>
          <p:cNvSpPr>
            <a:spLocks noGrp="1"/>
          </p:cNvSpPr>
          <p:nvPr>
            <p:ph type="body" sz="half" idx="1"/>
          </p:nvPr>
        </p:nvSpPr>
        <p:spPr>
          <a:xfrm>
            <a:off x="304800" y="968963"/>
            <a:ext cx="4248385" cy="1768593"/>
          </a:xfrm>
        </p:spPr>
        <p:txBody>
          <a:bodyPr/>
          <a:lstStyle/>
          <a:p>
            <a:r>
              <a:rPr lang="en-US" sz="2000" dirty="0" err="1"/>
              <a:t>VbcL</a:t>
            </a:r>
            <a:r>
              <a:rPr lang="en-US" sz="2000" dirty="0"/>
              <a:t> = </a:t>
            </a:r>
            <a:r>
              <a:rPr lang="en-US" sz="2000" dirty="0" err="1"/>
              <a:t>VbcR</a:t>
            </a:r>
            <a:r>
              <a:rPr lang="en-US" sz="2000" dirty="0"/>
              <a:t> = 0 so E ~ 0</a:t>
            </a:r>
          </a:p>
          <a:p>
            <a:r>
              <a:rPr lang="en-US" sz="2000" dirty="0"/>
              <a:t>Electrons and holes diffuse out.</a:t>
            </a:r>
          </a:p>
          <a:p>
            <a:r>
              <a:rPr lang="en-US" sz="2000" dirty="0" err="1"/>
              <a:t>D</a:t>
            </a:r>
            <a:r>
              <a:rPr lang="en-US" sz="2000" baseline="-25000" dirty="0" err="1"/>
              <a:t>n</a:t>
            </a:r>
            <a:r>
              <a:rPr lang="en-US" sz="2000" dirty="0"/>
              <a:t> != </a:t>
            </a:r>
            <a:r>
              <a:rPr lang="en-US" sz="2000" dirty="0" err="1"/>
              <a:t>D</a:t>
            </a:r>
            <a:r>
              <a:rPr lang="en-US" sz="2000" baseline="-25000" dirty="0" err="1"/>
              <a:t>p</a:t>
            </a:r>
            <a:r>
              <a:rPr lang="en-US" sz="2000" dirty="0"/>
              <a:t> so </a:t>
            </a:r>
            <a:r>
              <a:rPr lang="el-GR" sz="2000" dirty="0"/>
              <a:t>ρ</a:t>
            </a:r>
            <a:r>
              <a:rPr lang="en-CA" sz="2000" dirty="0"/>
              <a:t> is generated</a:t>
            </a:r>
          </a:p>
          <a:p>
            <a:r>
              <a:rPr lang="en-CA" sz="2000" dirty="0"/>
              <a:t>No flow BC for carriers.</a:t>
            </a:r>
          </a:p>
          <a:p>
            <a:pPr lvl="0"/>
            <a:r>
              <a:rPr lang="en-US" sz="2000" dirty="0"/>
              <a:t>No net charge so no bias</a:t>
            </a:r>
          </a:p>
          <a:p>
            <a:endParaRPr lang="en-CA" sz="2000" dirty="0"/>
          </a:p>
        </p:txBody>
      </p:sp>
      <p:sp>
        <p:nvSpPr>
          <p:cNvPr id="5" name="Slide Number Placeholder 4"/>
          <p:cNvSpPr>
            <a:spLocks noGrp="1"/>
          </p:cNvSpPr>
          <p:nvPr>
            <p:ph type="sldNum" sz="quarter" idx="10"/>
          </p:nvPr>
        </p:nvSpPr>
        <p:spPr>
          <a:xfrm>
            <a:off x="338667" y="6534150"/>
            <a:ext cx="4270963" cy="323850"/>
          </a:xfrm>
        </p:spPr>
        <p:txBody>
          <a:bodyPr/>
          <a:lstStyle/>
          <a:p>
            <a:r>
              <a:rPr lang="en-US" altLang="zh-CN" dirty="0"/>
              <a:t>Simulation</a:t>
            </a:r>
          </a:p>
        </p:txBody>
      </p:sp>
      <p:sp>
        <p:nvSpPr>
          <p:cNvPr id="8" name="Slide Number Placeholder 4"/>
          <p:cNvSpPr txBox="1">
            <a:spLocks/>
          </p:cNvSpPr>
          <p:nvPr/>
        </p:nvSpPr>
        <p:spPr bwMode="auto">
          <a:xfrm>
            <a:off x="4649141" y="6534150"/>
            <a:ext cx="4270963"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400" noProof="0" dirty="0">
                <a:latin typeface="Arial Unicode MS" pitchFamily="-65" charset="0"/>
              </a:rPr>
              <a:t>Final</a:t>
            </a:r>
            <a:endParaRPr kumimoji="0" lang="en-US" altLang="zh-CN" sz="1400" b="0" i="0" u="none" strike="noStrike" kern="1200" cap="none" spc="0" normalizeH="0" baseline="0" noProof="0" dirty="0">
              <a:ln>
                <a:noFill/>
              </a:ln>
              <a:solidFill>
                <a:schemeClr val="tx1"/>
              </a:solidFill>
              <a:effectLst/>
              <a:uLnTx/>
              <a:uFillTx/>
              <a:latin typeface="Arial Unicode MS" pitchFamily="-65" charset="0"/>
              <a:ea typeface="+mn-ea"/>
              <a:cs typeface="+mn-cs"/>
            </a:endParaRPr>
          </a:p>
        </p:txBody>
      </p:sp>
      <p:sp>
        <p:nvSpPr>
          <p:cNvPr id="9" name="Text Placeholder 2"/>
          <p:cNvSpPr txBox="1">
            <a:spLocks/>
          </p:cNvSpPr>
          <p:nvPr/>
        </p:nvSpPr>
        <p:spPr>
          <a:xfrm>
            <a:off x="4728163" y="970849"/>
            <a:ext cx="4248385" cy="1768593"/>
          </a:xfrm>
          <a:prstGeom prst="rect">
            <a:avLst/>
          </a:prstGeom>
        </p:spPr>
        <p:txBody>
          <a:bodyPr/>
          <a:lstStyle/>
          <a:p>
            <a:pPr marL="342900" indent="-342900" eaLnBrk="1" hangingPunct="1">
              <a:spcBef>
                <a:spcPct val="20000"/>
              </a:spcBef>
              <a:buFontTx/>
              <a:buChar char="•"/>
            </a:pPr>
            <a:r>
              <a:rPr lang="en-CA" sz="2000" dirty="0">
                <a:latin typeface="+mn-lt"/>
              </a:rPr>
              <a:t>Holes and electrons diffuse together! Holes slow electrons down</a:t>
            </a:r>
            <a:endParaRPr lang="en-US" sz="2000" dirty="0">
              <a:latin typeface="+mn-lt"/>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000" kern="0" dirty="0">
                <a:latin typeface="+mn-lt"/>
              </a:rPr>
              <a:t>Recombination eliminates non-equilibrium charge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lang="en-US" sz="2000" dirty="0">
              <a:latin typeface="+mn-lt"/>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7" name="Picture 6" descr="final-Gau2CarRC.gif"/>
          <p:cNvPicPr>
            <a:picLocks noChangeAspect="1"/>
          </p:cNvPicPr>
          <p:nvPr/>
        </p:nvPicPr>
        <p:blipFill>
          <a:blip r:embed="rId2"/>
          <a:stretch>
            <a:fillRect/>
          </a:stretch>
        </p:blipFill>
        <p:spPr>
          <a:xfrm>
            <a:off x="4647259" y="2916085"/>
            <a:ext cx="4157641" cy="3546803"/>
          </a:xfrm>
          <a:prstGeom prst="rect">
            <a:avLst/>
          </a:prstGeom>
        </p:spPr>
      </p:pic>
      <p:pic>
        <p:nvPicPr>
          <p:cNvPr id="10" name="Picture 9" descr="Gau2CarRC.gif"/>
          <p:cNvPicPr>
            <a:picLocks noChangeAspect="1"/>
          </p:cNvPicPr>
          <p:nvPr/>
        </p:nvPicPr>
        <p:blipFill>
          <a:blip r:embed="rId3"/>
          <a:stretch>
            <a:fillRect/>
          </a:stretch>
        </p:blipFill>
        <p:spPr>
          <a:xfrm>
            <a:off x="361761" y="2897481"/>
            <a:ext cx="4185309" cy="3570406"/>
          </a:xfrm>
          <a:prstGeom prst="rect">
            <a:avLst/>
          </a:prstGeom>
        </p:spPr>
      </p:pic>
    </p:spTree>
    <p:extLst>
      <p:ext uri="{BB962C8B-B14F-4D97-AF65-F5344CB8AC3E}">
        <p14:creationId xmlns:p14="http://schemas.microsoft.com/office/powerpoint/2010/main" val="811089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63" y="223721"/>
            <a:ext cx="8574088" cy="520700"/>
          </a:xfrm>
        </p:spPr>
        <p:txBody>
          <a:bodyPr/>
          <a:lstStyle/>
          <a:p>
            <a:r>
              <a:rPr lang="en-US" sz="3200" dirty="0"/>
              <a:t>Two Carriers Gaussian packet</a:t>
            </a:r>
          </a:p>
        </p:txBody>
      </p:sp>
      <p:sp>
        <p:nvSpPr>
          <p:cNvPr id="3" name="Text Placeholder 2"/>
          <p:cNvSpPr>
            <a:spLocks noGrp="1"/>
          </p:cNvSpPr>
          <p:nvPr>
            <p:ph type="body" sz="half" idx="1"/>
          </p:nvPr>
        </p:nvSpPr>
        <p:spPr>
          <a:xfrm>
            <a:off x="304800" y="968963"/>
            <a:ext cx="4248385" cy="1768593"/>
          </a:xfrm>
        </p:spPr>
        <p:txBody>
          <a:bodyPr/>
          <a:lstStyle/>
          <a:p>
            <a:r>
              <a:rPr lang="en-US" sz="2000" dirty="0" err="1"/>
              <a:t>VbcL</a:t>
            </a:r>
            <a:r>
              <a:rPr lang="en-US" sz="2000" dirty="0"/>
              <a:t> = 0 </a:t>
            </a:r>
            <a:r>
              <a:rPr lang="en-US" sz="2000" dirty="0" err="1"/>
              <a:t>VbcR</a:t>
            </a:r>
            <a:r>
              <a:rPr lang="en-US" sz="2000" dirty="0"/>
              <a:t> = 1</a:t>
            </a:r>
          </a:p>
          <a:p>
            <a:r>
              <a:rPr lang="en-US" sz="2000" dirty="0"/>
              <a:t>Electrons/holes diffuse out and drift to opposite sides</a:t>
            </a:r>
          </a:p>
          <a:p>
            <a:r>
              <a:rPr lang="en-US" sz="2000" dirty="0" err="1"/>
              <a:t>J</a:t>
            </a:r>
            <a:r>
              <a:rPr lang="en-US" sz="2000" baseline="-25000" dirty="0" err="1"/>
              <a:t>n</a:t>
            </a:r>
            <a:r>
              <a:rPr lang="en-US" sz="2000" dirty="0"/>
              <a:t> = 0 at edges so accumulation</a:t>
            </a:r>
          </a:p>
        </p:txBody>
      </p:sp>
      <p:sp>
        <p:nvSpPr>
          <p:cNvPr id="5" name="Slide Number Placeholder 4"/>
          <p:cNvSpPr>
            <a:spLocks noGrp="1"/>
          </p:cNvSpPr>
          <p:nvPr>
            <p:ph type="sldNum" sz="quarter" idx="10"/>
          </p:nvPr>
        </p:nvSpPr>
        <p:spPr>
          <a:xfrm>
            <a:off x="338667" y="6534150"/>
            <a:ext cx="4270963" cy="323850"/>
          </a:xfrm>
        </p:spPr>
        <p:txBody>
          <a:bodyPr/>
          <a:lstStyle/>
          <a:p>
            <a:r>
              <a:rPr lang="en-US" altLang="zh-CN" dirty="0"/>
              <a:t>Simulation</a:t>
            </a:r>
          </a:p>
        </p:txBody>
      </p:sp>
      <p:sp>
        <p:nvSpPr>
          <p:cNvPr id="8" name="Slide Number Placeholder 4"/>
          <p:cNvSpPr txBox="1">
            <a:spLocks/>
          </p:cNvSpPr>
          <p:nvPr/>
        </p:nvSpPr>
        <p:spPr bwMode="auto">
          <a:xfrm>
            <a:off x="4649141" y="6534150"/>
            <a:ext cx="4270963"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400" noProof="0" dirty="0">
                <a:latin typeface="Arial Unicode MS" pitchFamily="-65" charset="0"/>
              </a:rPr>
              <a:t>Final</a:t>
            </a:r>
            <a:endParaRPr kumimoji="0" lang="en-US" altLang="zh-CN" sz="1400" b="0" i="0" u="none" strike="noStrike" kern="1200" cap="none" spc="0" normalizeH="0" baseline="0" noProof="0" dirty="0">
              <a:ln>
                <a:noFill/>
              </a:ln>
              <a:solidFill>
                <a:schemeClr val="tx1"/>
              </a:solidFill>
              <a:effectLst/>
              <a:uLnTx/>
              <a:uFillTx/>
              <a:latin typeface="Arial Unicode MS" pitchFamily="-65" charset="0"/>
              <a:ea typeface="+mn-ea"/>
              <a:cs typeface="+mn-cs"/>
            </a:endParaRPr>
          </a:p>
        </p:txBody>
      </p:sp>
      <p:sp>
        <p:nvSpPr>
          <p:cNvPr id="9" name="Text Placeholder 2"/>
          <p:cNvSpPr txBox="1">
            <a:spLocks/>
          </p:cNvSpPr>
          <p:nvPr/>
        </p:nvSpPr>
        <p:spPr>
          <a:xfrm>
            <a:off x="4728163" y="970849"/>
            <a:ext cx="4248385" cy="1768593"/>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No</a:t>
            </a:r>
            <a:r>
              <a:rPr kumimoji="0" lang="en-US" sz="2000" b="0" i="0" u="none" strike="noStrike" kern="0" cap="none" spc="0" normalizeH="0" noProof="0" dirty="0">
                <a:ln>
                  <a:noFill/>
                </a:ln>
                <a:solidFill>
                  <a:schemeClr val="tx1"/>
                </a:solidFill>
                <a:effectLst/>
                <a:uLnTx/>
                <a:uFillTx/>
                <a:latin typeface="+mn-lt"/>
                <a:ea typeface="+mn-ea"/>
                <a:cs typeface="+mn-cs"/>
              </a:rPr>
              <a:t> net charge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000" kern="0" baseline="0" dirty="0">
                <a:latin typeface="+mn-lt"/>
              </a:rPr>
              <a:t>Very</a:t>
            </a:r>
            <a:r>
              <a:rPr lang="en-US" sz="2000" kern="0" dirty="0">
                <a:latin typeface="+mn-lt"/>
              </a:rPr>
              <a:t> slow movement to equilibrium</a:t>
            </a: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7" name="Picture 6" descr="final-Gau2Car.gif"/>
          <p:cNvPicPr>
            <a:picLocks noChangeAspect="1"/>
          </p:cNvPicPr>
          <p:nvPr/>
        </p:nvPicPr>
        <p:blipFill>
          <a:blip r:embed="rId2"/>
          <a:stretch>
            <a:fillRect/>
          </a:stretch>
        </p:blipFill>
        <p:spPr>
          <a:xfrm>
            <a:off x="4590815" y="2750595"/>
            <a:ext cx="4291600" cy="3661081"/>
          </a:xfrm>
          <a:prstGeom prst="rect">
            <a:avLst/>
          </a:prstGeom>
        </p:spPr>
      </p:pic>
      <p:pic>
        <p:nvPicPr>
          <p:cNvPr id="10" name="Picture 9" descr="Gau2Car.gif"/>
          <p:cNvPicPr>
            <a:picLocks noChangeAspect="1"/>
          </p:cNvPicPr>
          <p:nvPr/>
        </p:nvPicPr>
        <p:blipFill>
          <a:blip r:embed="rId3"/>
          <a:stretch>
            <a:fillRect/>
          </a:stretch>
        </p:blipFill>
        <p:spPr>
          <a:xfrm>
            <a:off x="279235" y="2775186"/>
            <a:ext cx="4223558" cy="3603036"/>
          </a:xfrm>
          <a:prstGeom prst="rect">
            <a:avLst/>
          </a:prstGeom>
        </p:spPr>
      </p:pic>
    </p:spTree>
    <p:extLst>
      <p:ext uri="{BB962C8B-B14F-4D97-AF65-F5344CB8AC3E}">
        <p14:creationId xmlns:p14="http://schemas.microsoft.com/office/powerpoint/2010/main" val="697816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63" y="223721"/>
            <a:ext cx="8574088" cy="520700"/>
          </a:xfrm>
        </p:spPr>
        <p:txBody>
          <a:bodyPr/>
          <a:lstStyle/>
          <a:p>
            <a:r>
              <a:rPr lang="en-US" sz="3200" dirty="0"/>
              <a:t>Exponential doping two carriers</a:t>
            </a:r>
          </a:p>
        </p:txBody>
      </p:sp>
      <p:sp>
        <p:nvSpPr>
          <p:cNvPr id="3" name="Text Placeholder 2"/>
          <p:cNvSpPr>
            <a:spLocks noGrp="1"/>
          </p:cNvSpPr>
          <p:nvPr>
            <p:ph type="body" sz="half" idx="1"/>
          </p:nvPr>
        </p:nvSpPr>
        <p:spPr>
          <a:xfrm>
            <a:off x="304800" y="968963"/>
            <a:ext cx="4248385" cy="1768593"/>
          </a:xfrm>
        </p:spPr>
        <p:txBody>
          <a:bodyPr/>
          <a:lstStyle/>
          <a:p>
            <a:r>
              <a:rPr lang="en-US" sz="2000" dirty="0" err="1"/>
              <a:t>VbcL</a:t>
            </a:r>
            <a:r>
              <a:rPr lang="en-US" sz="2000" dirty="0"/>
              <a:t> = floating </a:t>
            </a:r>
            <a:r>
              <a:rPr lang="en-US" sz="2000" dirty="0" err="1"/>
              <a:t>VbcR</a:t>
            </a:r>
            <a:r>
              <a:rPr lang="en-US" sz="2000" dirty="0"/>
              <a:t> = 0</a:t>
            </a:r>
          </a:p>
          <a:p>
            <a:r>
              <a:rPr lang="en-US" sz="2000" dirty="0"/>
              <a:t>Self bias</a:t>
            </a:r>
          </a:p>
          <a:p>
            <a:endParaRPr lang="en-US" sz="2000" dirty="0"/>
          </a:p>
        </p:txBody>
      </p:sp>
      <p:sp>
        <p:nvSpPr>
          <p:cNvPr id="5" name="Slide Number Placeholder 4"/>
          <p:cNvSpPr>
            <a:spLocks noGrp="1"/>
          </p:cNvSpPr>
          <p:nvPr>
            <p:ph type="sldNum" sz="quarter" idx="10"/>
          </p:nvPr>
        </p:nvSpPr>
        <p:spPr>
          <a:xfrm>
            <a:off x="338667" y="6534150"/>
            <a:ext cx="4270963" cy="323850"/>
          </a:xfrm>
        </p:spPr>
        <p:txBody>
          <a:bodyPr/>
          <a:lstStyle/>
          <a:p>
            <a:r>
              <a:rPr lang="en-US" altLang="zh-CN" dirty="0"/>
              <a:t>Simulation</a:t>
            </a:r>
          </a:p>
        </p:txBody>
      </p:sp>
      <p:sp>
        <p:nvSpPr>
          <p:cNvPr id="8" name="Slide Number Placeholder 4"/>
          <p:cNvSpPr txBox="1">
            <a:spLocks/>
          </p:cNvSpPr>
          <p:nvPr/>
        </p:nvSpPr>
        <p:spPr bwMode="auto">
          <a:xfrm>
            <a:off x="4649141" y="6534150"/>
            <a:ext cx="4270963"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400" noProof="0" dirty="0">
                <a:latin typeface="Arial Unicode MS" pitchFamily="-65" charset="0"/>
              </a:rPr>
              <a:t>Final</a:t>
            </a:r>
            <a:endParaRPr kumimoji="0" lang="en-US" altLang="zh-CN" sz="1400" b="0" i="0" u="none" strike="noStrike" kern="1200" cap="none" spc="0" normalizeH="0" baseline="0" noProof="0" dirty="0">
              <a:ln>
                <a:noFill/>
              </a:ln>
              <a:solidFill>
                <a:schemeClr val="tx1"/>
              </a:solidFill>
              <a:effectLst/>
              <a:uLnTx/>
              <a:uFillTx/>
              <a:latin typeface="Arial Unicode MS" pitchFamily="-65" charset="0"/>
              <a:ea typeface="+mn-ea"/>
              <a:cs typeface="+mn-cs"/>
            </a:endParaRPr>
          </a:p>
        </p:txBody>
      </p:sp>
      <p:sp>
        <p:nvSpPr>
          <p:cNvPr id="9" name="Text Placeholder 2"/>
          <p:cNvSpPr txBox="1">
            <a:spLocks/>
          </p:cNvSpPr>
          <p:nvPr/>
        </p:nvSpPr>
        <p:spPr>
          <a:xfrm>
            <a:off x="4728163" y="970849"/>
            <a:ext cx="4248385" cy="1768593"/>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No</a:t>
            </a:r>
            <a:r>
              <a:rPr kumimoji="0" lang="en-US" sz="2000" b="0" i="0" u="none" strike="noStrike" kern="0" cap="none" spc="0" normalizeH="0" noProof="0" dirty="0">
                <a:ln>
                  <a:noFill/>
                </a:ln>
                <a:solidFill>
                  <a:schemeClr val="tx1"/>
                </a:solidFill>
                <a:effectLst/>
                <a:uLnTx/>
                <a:uFillTx/>
                <a:latin typeface="+mn-lt"/>
                <a:ea typeface="+mn-ea"/>
                <a:cs typeface="+mn-cs"/>
              </a:rPr>
              <a:t> net charge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000" kern="0" baseline="0" dirty="0">
                <a:latin typeface="+mn-lt"/>
              </a:rPr>
              <a:t>Very</a:t>
            </a:r>
            <a:r>
              <a:rPr lang="en-US" sz="2000" kern="0" dirty="0">
                <a:latin typeface="+mn-lt"/>
              </a:rPr>
              <a:t> slow movement to equilibrium</a:t>
            </a: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1" name="Picture 10" descr="final-Exp.gif"/>
          <p:cNvPicPr>
            <a:picLocks noChangeAspect="1"/>
          </p:cNvPicPr>
          <p:nvPr/>
        </p:nvPicPr>
        <p:blipFill>
          <a:blip r:embed="rId2"/>
          <a:stretch>
            <a:fillRect/>
          </a:stretch>
        </p:blipFill>
        <p:spPr>
          <a:xfrm>
            <a:off x="4753465" y="2624668"/>
            <a:ext cx="4183572" cy="3568924"/>
          </a:xfrm>
          <a:prstGeom prst="rect">
            <a:avLst/>
          </a:prstGeom>
        </p:spPr>
      </p:pic>
      <p:pic>
        <p:nvPicPr>
          <p:cNvPr id="12" name="Picture 11" descr="Exp.gif"/>
          <p:cNvPicPr>
            <a:picLocks noChangeAspect="1"/>
          </p:cNvPicPr>
          <p:nvPr/>
        </p:nvPicPr>
        <p:blipFill>
          <a:blip r:embed="rId3"/>
          <a:stretch>
            <a:fillRect/>
          </a:stretch>
        </p:blipFill>
        <p:spPr>
          <a:xfrm>
            <a:off x="404517" y="2624604"/>
            <a:ext cx="4168495" cy="3556062"/>
          </a:xfrm>
          <a:prstGeom prst="rect">
            <a:avLst/>
          </a:prstGeom>
        </p:spPr>
      </p:pic>
    </p:spTree>
    <p:extLst>
      <p:ext uri="{BB962C8B-B14F-4D97-AF65-F5344CB8AC3E}">
        <p14:creationId xmlns:p14="http://schemas.microsoft.com/office/powerpoint/2010/main" val="1220992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2CEF-CF01-45F5-943F-F4B65AF293E6}"/>
              </a:ext>
            </a:extLst>
          </p:cNvPr>
          <p:cNvSpPr>
            <a:spLocks noGrp="1"/>
          </p:cNvSpPr>
          <p:nvPr>
            <p:ph type="title"/>
          </p:nvPr>
        </p:nvSpPr>
        <p:spPr/>
        <p:txBody>
          <a:bodyPr/>
          <a:lstStyle/>
          <a:p>
            <a:r>
              <a:rPr lang="en-CA" dirty="0"/>
              <a:t>Bookmark</a:t>
            </a:r>
          </a:p>
        </p:txBody>
      </p:sp>
      <p:sp>
        <p:nvSpPr>
          <p:cNvPr id="3" name="Text Placeholder 2">
            <a:extLst>
              <a:ext uri="{FF2B5EF4-FFF2-40B4-BE49-F238E27FC236}">
                <a16:creationId xmlns:a16="http://schemas.microsoft.com/office/drawing/2014/main" id="{1BCF8D0E-7A59-4770-98DA-140CE1C273D4}"/>
              </a:ext>
            </a:extLst>
          </p:cNvPr>
          <p:cNvSpPr>
            <a:spLocks noGrp="1"/>
          </p:cNvSpPr>
          <p:nvPr>
            <p:ph type="body" sz="half" idx="1"/>
          </p:nvPr>
        </p:nvSpPr>
        <p:spPr/>
        <p:txBody>
          <a:bodyPr/>
          <a:lstStyle/>
          <a:p>
            <a:endParaRPr lang="en-CA"/>
          </a:p>
        </p:txBody>
      </p:sp>
      <p:sp>
        <p:nvSpPr>
          <p:cNvPr id="4" name="Chart Placeholder 3">
            <a:extLst>
              <a:ext uri="{FF2B5EF4-FFF2-40B4-BE49-F238E27FC236}">
                <a16:creationId xmlns:a16="http://schemas.microsoft.com/office/drawing/2014/main" id="{BABBFE98-B636-430D-A62C-543FE94ACF1D}"/>
              </a:ext>
            </a:extLst>
          </p:cNvPr>
          <p:cNvSpPr>
            <a:spLocks noGrp="1"/>
          </p:cNvSpPr>
          <p:nvPr>
            <p:ph type="chart" sz="half" idx="2"/>
          </p:nvPr>
        </p:nvSpPr>
        <p:spPr/>
      </p:sp>
      <p:sp>
        <p:nvSpPr>
          <p:cNvPr id="5" name="Slide Number Placeholder 4">
            <a:extLst>
              <a:ext uri="{FF2B5EF4-FFF2-40B4-BE49-F238E27FC236}">
                <a16:creationId xmlns:a16="http://schemas.microsoft.com/office/drawing/2014/main" id="{A4A0BB32-5180-4E75-8897-94863F37F88A}"/>
              </a:ext>
            </a:extLst>
          </p:cNvPr>
          <p:cNvSpPr>
            <a:spLocks noGrp="1"/>
          </p:cNvSpPr>
          <p:nvPr>
            <p:ph type="sldNum" sz="quarter" idx="10"/>
          </p:nvPr>
        </p:nvSpPr>
        <p:spPr/>
        <p:txBody>
          <a:bodyPr/>
          <a:lstStyle/>
          <a:p>
            <a:fld id="{FC8A472B-C898-CB4A-B97D-ED5ACE654A9D}" type="slidenum">
              <a:rPr lang="en-US" altLang="zh-CN" smtClean="0"/>
              <a:pPr/>
              <a:t>39</a:t>
            </a:fld>
            <a:endParaRPr lang="en-US" altLang="zh-CN"/>
          </a:p>
        </p:txBody>
      </p:sp>
    </p:spTree>
    <p:extLst>
      <p:ext uri="{BB962C8B-B14F-4D97-AF65-F5344CB8AC3E}">
        <p14:creationId xmlns:p14="http://schemas.microsoft.com/office/powerpoint/2010/main" val="300224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9" name="Footer Placeholder 4"/>
          <p:cNvSpPr>
            <a:spLocks noGrp="1"/>
          </p:cNvSpPr>
          <p:nvPr>
            <p:ph type="ftr" sz="quarter" idx="11"/>
          </p:nvPr>
        </p:nvSpPr>
        <p:spPr>
          <a:noFill/>
        </p:spPr>
        <p:txBody>
          <a:bodyPr/>
          <a:lstStyle/>
          <a:p>
            <a:r>
              <a:rPr lang="en-US" dirty="0"/>
              <a:t>From</a:t>
            </a:r>
            <a:r>
              <a:rPr lang="en-US" i="1" dirty="0"/>
              <a:t> Principles of Electronic Materials and Devices, Third Edition</a:t>
            </a:r>
            <a:r>
              <a:rPr lang="en-US" dirty="0"/>
              <a:t>, S.O. </a:t>
            </a:r>
            <a:r>
              <a:rPr lang="en-US" dirty="0" err="1"/>
              <a:t>Kasap</a:t>
            </a:r>
            <a:r>
              <a:rPr lang="en-US" dirty="0"/>
              <a:t> (© McGraw-Hill, 2005)</a:t>
            </a:r>
          </a:p>
        </p:txBody>
      </p:sp>
      <p:pic>
        <p:nvPicPr>
          <p:cNvPr id="1494020" name="Picture 33"/>
          <p:cNvPicPr>
            <a:picLocks noChangeAspect="1" noChangeArrowheads="1"/>
          </p:cNvPicPr>
          <p:nvPr/>
        </p:nvPicPr>
        <p:blipFill>
          <a:blip r:embed="rId2"/>
          <a:srcRect/>
          <a:stretch>
            <a:fillRect/>
          </a:stretch>
        </p:blipFill>
        <p:spPr bwMode="auto">
          <a:xfrm>
            <a:off x="2973388" y="5568066"/>
            <a:ext cx="4608512" cy="1041400"/>
          </a:xfrm>
          <a:prstGeom prst="rect">
            <a:avLst/>
          </a:prstGeom>
          <a:noFill/>
          <a:ln w="9525">
            <a:noFill/>
            <a:miter lim="800000"/>
            <a:headEnd/>
            <a:tailEnd/>
          </a:ln>
        </p:spPr>
      </p:pic>
      <p:sp>
        <p:nvSpPr>
          <p:cNvPr id="1494021" name="Text Box 35"/>
          <p:cNvSpPr txBox="1">
            <a:spLocks noChangeArrowheads="1"/>
          </p:cNvSpPr>
          <p:nvPr/>
        </p:nvSpPr>
        <p:spPr bwMode="auto">
          <a:xfrm>
            <a:off x="1042988" y="4005263"/>
            <a:ext cx="4976812" cy="120032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dirty="0">
                <a:latin typeface="Times New Roman" pitchFamily="-111" charset="0"/>
              </a:rPr>
              <a:t>Drift of electrons in a conductor in the presence of an applied electric field. Electrons drift with an average velocity </a:t>
            </a:r>
            <a:r>
              <a:rPr lang="en-US" i="1" dirty="0" err="1">
                <a:latin typeface="Times New Roman" pitchFamily="-111" charset="0"/>
              </a:rPr>
              <a:t>v</a:t>
            </a:r>
            <a:r>
              <a:rPr lang="en-US" i="1" baseline="-25000" dirty="0" err="1">
                <a:latin typeface="Times New Roman" pitchFamily="-111" charset="0"/>
              </a:rPr>
              <a:t>dx</a:t>
            </a:r>
            <a:r>
              <a:rPr lang="en-US" dirty="0">
                <a:latin typeface="Times New Roman" pitchFamily="-111" charset="0"/>
              </a:rPr>
              <a:t> in the </a:t>
            </a:r>
            <a:r>
              <a:rPr lang="en-US" i="1" dirty="0" err="1">
                <a:latin typeface="Times New Roman" pitchFamily="-111" charset="0"/>
              </a:rPr>
              <a:t>x</a:t>
            </a:r>
            <a:r>
              <a:rPr lang="en-US" dirty="0">
                <a:latin typeface="Times New Roman" pitchFamily="-111" charset="0"/>
              </a:rPr>
              <a:t>-direction. (</a:t>
            </a:r>
            <a:r>
              <a:rPr lang="en-US" i="1" dirty="0">
                <a:latin typeface="Times New Roman" pitchFamily="-111" charset="0"/>
              </a:rPr>
              <a:t>E</a:t>
            </a:r>
            <a:r>
              <a:rPr lang="en-US" i="1" baseline="-25000" dirty="0">
                <a:latin typeface="Times New Roman" pitchFamily="-111" charset="0"/>
              </a:rPr>
              <a:t>x</a:t>
            </a:r>
            <a:r>
              <a:rPr lang="en-US" dirty="0">
                <a:latin typeface="Times New Roman" pitchFamily="-111" charset="0"/>
              </a:rPr>
              <a:t> is the electric field.)</a:t>
            </a:r>
          </a:p>
        </p:txBody>
      </p:sp>
      <p:pic>
        <p:nvPicPr>
          <p:cNvPr id="1494022" name="Picture 38"/>
          <p:cNvPicPr>
            <a:picLocks noChangeAspect="1" noChangeArrowheads="1"/>
          </p:cNvPicPr>
          <p:nvPr/>
        </p:nvPicPr>
        <p:blipFill>
          <a:blip r:embed="rId3"/>
          <a:srcRect/>
          <a:stretch>
            <a:fillRect/>
          </a:stretch>
        </p:blipFill>
        <p:spPr bwMode="auto">
          <a:xfrm>
            <a:off x="304800" y="1219200"/>
            <a:ext cx="6022770" cy="2422525"/>
          </a:xfrm>
          <a:prstGeom prst="rect">
            <a:avLst/>
          </a:prstGeom>
          <a:noFill/>
          <a:ln w="9525">
            <a:noFill/>
            <a:miter lim="800000"/>
            <a:headEnd/>
            <a:tailEnd/>
          </a:ln>
        </p:spPr>
      </p:pic>
      <p:sp>
        <p:nvSpPr>
          <p:cNvPr id="8" name="Content Placeholder 2"/>
          <p:cNvSpPr txBox="1">
            <a:spLocks/>
          </p:cNvSpPr>
          <p:nvPr/>
        </p:nvSpPr>
        <p:spPr bwMode="auto">
          <a:xfrm>
            <a:off x="6324600" y="1371600"/>
            <a:ext cx="2514600" cy="45720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0" cap="none" spc="0" normalizeH="0" baseline="0" noProof="0" dirty="0">
                <a:ln>
                  <a:noFill/>
                </a:ln>
                <a:solidFill>
                  <a:schemeClr val="tx1"/>
                </a:solidFill>
                <a:effectLst/>
                <a:uLnTx/>
                <a:uFillTx/>
                <a:latin typeface="+mn-lt"/>
                <a:ea typeface="ＭＳ Ｐゴシック" pitchFamily="-111" charset="-128"/>
                <a:cs typeface="ＭＳ Ｐゴシック" pitchFamily="-111" charset="-128"/>
              </a:rPr>
              <a:t>A current is a flow of charge through an </a:t>
            </a:r>
            <a:r>
              <a:rPr kumimoji="0" lang="en-US" sz="2000" b="1" i="0" u="none" strike="noStrike" kern="0" cap="none" spc="0" normalizeH="0" baseline="0" noProof="0" dirty="0">
                <a:ln>
                  <a:noFill/>
                </a:ln>
                <a:solidFill>
                  <a:schemeClr val="tx1"/>
                </a:solidFill>
                <a:effectLst/>
                <a:uLnTx/>
                <a:uFillTx/>
                <a:latin typeface="+mn-lt"/>
                <a:ea typeface="ＭＳ Ｐゴシック" pitchFamily="-111" charset="-128"/>
                <a:cs typeface="ＭＳ Ｐゴシック" pitchFamily="-111" charset="-128"/>
              </a:rPr>
              <a:t>area </a:t>
            </a:r>
            <a:r>
              <a:rPr kumimoji="0" lang="en-US" sz="2000" b="0" i="0" u="none" strike="noStrike" kern="0" cap="none" spc="0" normalizeH="0" baseline="0" noProof="0" dirty="0">
                <a:ln>
                  <a:noFill/>
                </a:ln>
                <a:solidFill>
                  <a:schemeClr val="tx1"/>
                </a:solidFill>
                <a:effectLst/>
                <a:uLnTx/>
                <a:uFillTx/>
                <a:latin typeface="+mn-lt"/>
                <a:ea typeface="ＭＳ Ｐゴシック" pitchFamily="-111" charset="-128"/>
                <a:cs typeface="ＭＳ Ｐゴシック" pitchFamily="-111" charset="-128"/>
              </a:rPr>
              <a:t>in a net amount of time.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lang="en-US" sz="2000" kern="0" dirty="0">
              <a:latin typeface="+mn-lt"/>
              <a:ea typeface="ＭＳ Ｐゴシック" pitchFamily="-111" charset="-128"/>
              <a:cs typeface="ＭＳ Ｐゴシック" pitchFamily="-111" charset="-128"/>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0" cap="none" spc="0" normalizeH="0" baseline="0" noProof="0" dirty="0">
                <a:ln>
                  <a:noFill/>
                </a:ln>
                <a:solidFill>
                  <a:schemeClr val="tx1"/>
                </a:solidFill>
                <a:effectLst/>
                <a:uLnTx/>
                <a:uFillTx/>
                <a:latin typeface="+mn-lt"/>
                <a:ea typeface="ＭＳ Ｐゴシック" pitchFamily="-111" charset="-128"/>
                <a:cs typeface="ＭＳ Ｐゴシック" pitchFamily="-111" charset="-128"/>
              </a:rPr>
              <a:t>We will often use current density J not I where: </a:t>
            </a:r>
          </a:p>
          <a:p>
            <a:pPr marL="342900" marR="0" lvl="0" indent="-342900" algn="l" defTabSz="914400" rtl="0" eaLnBrk="1" fontAlgn="base" latinLnBrk="0" hangingPunct="1">
              <a:lnSpc>
                <a:spcPct val="100000"/>
              </a:lnSpc>
              <a:spcBef>
                <a:spcPct val="20000"/>
              </a:spcBef>
              <a:spcAft>
                <a:spcPct val="0"/>
              </a:spcAft>
              <a:buClrTx/>
              <a:buSzTx/>
              <a:tabLst/>
              <a:defRPr/>
            </a:pPr>
            <a:r>
              <a:rPr kumimoji="0" lang="en-US" sz="2000" b="0" i="0" u="none" strike="noStrike" kern="0" cap="none" spc="0" normalizeH="0" baseline="0" noProof="0" dirty="0">
                <a:ln>
                  <a:noFill/>
                </a:ln>
                <a:solidFill>
                  <a:schemeClr val="tx1"/>
                </a:solidFill>
                <a:effectLst/>
                <a:uLnTx/>
                <a:uFillTx/>
                <a:latin typeface="+mn-lt"/>
                <a:ea typeface="ＭＳ Ｐゴシック" pitchFamily="-111" charset="-128"/>
                <a:cs typeface="ＭＳ Ｐゴシック" pitchFamily="-111" charset="-128"/>
              </a:rPr>
              <a:t>	I =</a:t>
            </a:r>
            <a:r>
              <a:rPr kumimoji="0" lang="en-US" sz="2000" b="0" i="0" u="none" strike="noStrike" kern="0" cap="none" spc="0" normalizeH="0" noProof="0" dirty="0">
                <a:ln>
                  <a:noFill/>
                </a:ln>
                <a:solidFill>
                  <a:schemeClr val="tx1"/>
                </a:solidFill>
                <a:effectLst/>
                <a:uLnTx/>
                <a:uFillTx/>
                <a:latin typeface="+mn-lt"/>
                <a:ea typeface="ＭＳ Ｐゴシック" pitchFamily="-111" charset="-128"/>
                <a:cs typeface="ＭＳ Ｐゴシック" pitchFamily="-111" charset="-128"/>
              </a:rPr>
              <a:t> J X Area.</a:t>
            </a:r>
          </a:p>
          <a:p>
            <a:pPr marL="342900" marR="0" lvl="0" indent="-342900" algn="l" defTabSz="914400" rtl="0" eaLnBrk="1" fontAlgn="base" latinLnBrk="0" hangingPunct="1">
              <a:lnSpc>
                <a:spcPct val="100000"/>
              </a:lnSpc>
              <a:spcBef>
                <a:spcPct val="20000"/>
              </a:spcBef>
              <a:spcAft>
                <a:spcPct val="0"/>
              </a:spcAft>
              <a:buClrTx/>
              <a:buSzTx/>
              <a:buFont typeface="Arial"/>
              <a:buChar char="•"/>
              <a:tabLst/>
              <a:defRPr/>
            </a:pPr>
            <a:endParaRPr lang="en-US" sz="2000" kern="0" noProof="0" dirty="0">
              <a:latin typeface="+mn-lt"/>
              <a:ea typeface="ＭＳ Ｐゴシック" pitchFamily="-111" charset="-128"/>
              <a:cs typeface="ＭＳ Ｐゴシック" pitchFamily="-111" charset="-128"/>
            </a:endParaRPr>
          </a:p>
          <a:p>
            <a:pPr marL="342900" marR="0" lvl="0" indent="-342900" algn="l" defTabSz="914400" rtl="0" eaLnBrk="1" fontAlgn="base" latinLnBrk="0" hangingPunct="1">
              <a:lnSpc>
                <a:spcPct val="100000"/>
              </a:lnSpc>
              <a:spcBef>
                <a:spcPct val="20000"/>
              </a:spcBef>
              <a:spcAft>
                <a:spcPct val="0"/>
              </a:spcAft>
              <a:buClrTx/>
              <a:buSzTx/>
              <a:buFont typeface="Arial"/>
              <a:buChar char="•"/>
              <a:tabLst/>
              <a:defRPr/>
            </a:pPr>
            <a:r>
              <a:rPr lang="en-US" sz="2000" kern="0" noProof="0" dirty="0">
                <a:latin typeface="+mn-lt"/>
                <a:ea typeface="ＭＳ Ｐゴシック" pitchFamily="-111" charset="-128"/>
                <a:cs typeface="ＭＳ Ｐゴシック" pitchFamily="-111" charset="-128"/>
              </a:rPr>
              <a:t>Subtleties lie in </a:t>
            </a:r>
            <a:r>
              <a:rPr lang="en-US" sz="2000" kern="0" noProof="0" dirty="0" err="1">
                <a:latin typeface="+mn-lt"/>
                <a:ea typeface="ＭＳ Ｐゴシック" pitchFamily="-111" charset="-128"/>
                <a:cs typeface="ＭＳ Ｐゴシック" pitchFamily="-111" charset="-128"/>
              </a:rPr>
              <a:t>v</a:t>
            </a:r>
            <a:r>
              <a:rPr lang="en-US" sz="2000" kern="0" baseline="-25000" noProof="0" dirty="0" err="1">
                <a:latin typeface="+mn-lt"/>
                <a:ea typeface="ＭＳ Ｐゴシック" pitchFamily="-111" charset="-128"/>
                <a:cs typeface="ＭＳ Ｐゴシック" pitchFamily="-111" charset="-128"/>
              </a:rPr>
              <a:t>dx</a:t>
            </a:r>
            <a:endParaRPr kumimoji="0" lang="en-US" sz="2000" b="0" i="0" u="none" strike="noStrike" kern="0" cap="none" spc="0" normalizeH="0" baseline="-25000" noProof="0" dirty="0">
              <a:ln>
                <a:noFill/>
              </a:ln>
              <a:solidFill>
                <a:schemeClr val="tx1"/>
              </a:solidFill>
              <a:effectLst/>
              <a:uLnTx/>
              <a:uFillTx/>
              <a:latin typeface="+mn-lt"/>
              <a:ea typeface="ＭＳ Ｐゴシック" pitchFamily="-111" charset="-128"/>
              <a:cs typeface="ＭＳ Ｐゴシック" pitchFamily="-111" charset="-128"/>
            </a:endParaRPr>
          </a:p>
          <a:p>
            <a:pPr marL="342900" marR="0" lvl="0" indent="-342900" algn="l" defTabSz="914400" rtl="0" eaLnBrk="1" fontAlgn="base" latinLnBrk="0" hangingPunct="1">
              <a:lnSpc>
                <a:spcPct val="100000"/>
              </a:lnSpc>
              <a:spcBef>
                <a:spcPct val="20000"/>
              </a:spcBef>
              <a:spcAft>
                <a:spcPct val="0"/>
              </a:spcAft>
              <a:buClrTx/>
              <a:buSzTx/>
              <a:tabLst/>
              <a:defRPr/>
            </a:pPr>
            <a:endParaRPr lang="en-US" sz="2000" kern="0" baseline="0" dirty="0">
              <a:latin typeface="+mn-lt"/>
              <a:ea typeface="ＭＳ Ｐゴシック" pitchFamily="-111" charset="-128"/>
              <a:cs typeface="ＭＳ Ｐゴシック" pitchFamily="-111" charset="-128"/>
            </a:endParaRPr>
          </a:p>
          <a:p>
            <a:pPr marL="342900" marR="0" lvl="0" indent="-342900" algn="l" defTabSz="914400" rtl="0" eaLnBrk="1" fontAlgn="base" latinLnBrk="0" hangingPunct="1">
              <a:lnSpc>
                <a:spcPct val="10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pitchFamily="-111" charset="-128"/>
              <a:cs typeface="ＭＳ Ｐゴシック" pitchFamily="-111" charset="-128"/>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pitchFamily="-111" charset="-128"/>
              <a:cs typeface="ＭＳ Ｐゴシック" pitchFamily="-111" charset="-128"/>
            </a:endParaRPr>
          </a:p>
        </p:txBody>
      </p:sp>
      <p:sp>
        <p:nvSpPr>
          <p:cNvPr id="9" name="Title 1"/>
          <p:cNvSpPr txBox="1">
            <a:spLocks/>
          </p:cNvSpPr>
          <p:nvPr/>
        </p:nvSpPr>
        <p:spPr bwMode="auto">
          <a:xfrm>
            <a:off x="457200" y="274638"/>
            <a:ext cx="8229600" cy="11430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ea typeface="ＭＳ Ｐゴシック" pitchFamily="-111" charset="-128"/>
                <a:cs typeface="ＭＳ Ｐゴシック" pitchFamily="-111" charset="-128"/>
              </a:rPr>
              <a:t>Definition of current density </a:t>
            </a:r>
            <a:br>
              <a:rPr kumimoji="0" lang="en-US" sz="4400" b="0" i="0" u="none" strike="noStrike" kern="0" cap="none" spc="0" normalizeH="0" baseline="0" noProof="0">
                <a:ln>
                  <a:noFill/>
                </a:ln>
                <a:solidFill>
                  <a:schemeClr val="tx2"/>
                </a:solidFill>
                <a:effectLst/>
                <a:uLnTx/>
                <a:uFillTx/>
                <a:latin typeface="+mj-lt"/>
                <a:ea typeface="ＭＳ Ｐゴシック" pitchFamily="-111" charset="-128"/>
                <a:cs typeface="ＭＳ Ｐゴシック" pitchFamily="-111" charset="-128"/>
              </a:rPr>
            </a:br>
            <a:endParaRPr kumimoji="0" lang="en-US" sz="4400" b="0" i="0" u="none" strike="noStrike" kern="0" cap="none" spc="0" normalizeH="0" baseline="0" noProof="0" dirty="0">
              <a:ln>
                <a:noFill/>
              </a:ln>
              <a:solidFill>
                <a:schemeClr val="tx2"/>
              </a:solidFill>
              <a:effectLst/>
              <a:uLnTx/>
              <a:uFillTx/>
              <a:latin typeface="+mj-lt"/>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62775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6.1</a:t>
            </a:r>
          </a:p>
        </p:txBody>
      </p:sp>
      <p:sp>
        <p:nvSpPr>
          <p:cNvPr id="5"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pic>
        <p:nvPicPr>
          <p:cNvPr id="88081" name="Picture 1041"/>
          <p:cNvPicPr>
            <a:picLocks noChangeAspect="1" noChangeArrowheads="1"/>
          </p:cNvPicPr>
          <p:nvPr/>
        </p:nvPicPr>
        <p:blipFill>
          <a:blip r:embed="rId2"/>
          <a:srcRect/>
          <a:stretch>
            <a:fillRect/>
          </a:stretch>
        </p:blipFill>
        <p:spPr bwMode="auto">
          <a:xfrm>
            <a:off x="354288" y="978604"/>
            <a:ext cx="3002800" cy="5390092"/>
          </a:xfrm>
          <a:prstGeom prst="rect">
            <a:avLst/>
          </a:prstGeom>
          <a:noFill/>
          <a:ln w="9525">
            <a:noFill/>
            <a:miter lim="800000"/>
            <a:headEnd/>
            <a:tailEnd/>
          </a:ln>
          <a:effectLst/>
        </p:spPr>
      </p:pic>
      <p:sp>
        <p:nvSpPr>
          <p:cNvPr id="7" name="TextBox 6"/>
          <p:cNvSpPr txBox="1"/>
          <p:nvPr/>
        </p:nvSpPr>
        <p:spPr>
          <a:xfrm>
            <a:off x="3492500" y="175363"/>
            <a:ext cx="3490058" cy="584775"/>
          </a:xfrm>
          <a:prstGeom prst="rect">
            <a:avLst/>
          </a:prstGeom>
          <a:noFill/>
        </p:spPr>
        <p:txBody>
          <a:bodyPr wrap="none" rtlCol="0">
            <a:spAutoFit/>
          </a:bodyPr>
          <a:lstStyle/>
          <a:p>
            <a:r>
              <a:rPr lang="en-US" sz="3200" dirty="0"/>
              <a:t>Example: PN Diode</a:t>
            </a:r>
          </a:p>
        </p:txBody>
      </p:sp>
      <p:sp>
        <p:nvSpPr>
          <p:cNvPr id="8" name="TextBox 7"/>
          <p:cNvSpPr txBox="1"/>
          <p:nvPr/>
        </p:nvSpPr>
        <p:spPr>
          <a:xfrm>
            <a:off x="4037958" y="1369736"/>
            <a:ext cx="4634668" cy="4093428"/>
          </a:xfrm>
          <a:prstGeom prst="rect">
            <a:avLst/>
          </a:prstGeom>
          <a:noFill/>
        </p:spPr>
        <p:txBody>
          <a:bodyPr wrap="square" rtlCol="0">
            <a:spAutoFit/>
          </a:bodyPr>
          <a:lstStyle/>
          <a:p>
            <a:pPr marL="342900" indent="-342900">
              <a:spcAft>
                <a:spcPts val="600"/>
              </a:spcAft>
              <a:buFont typeface="Arial"/>
              <a:buChar char="•"/>
            </a:pPr>
            <a:r>
              <a:rPr lang="en-US" sz="2000" dirty="0"/>
              <a:t>The simplest semiconductor device is the PN diode.</a:t>
            </a:r>
          </a:p>
          <a:p>
            <a:pPr marL="342900" indent="-342900">
              <a:spcAft>
                <a:spcPts val="600"/>
              </a:spcAft>
              <a:buFont typeface="Arial"/>
              <a:buChar char="•"/>
            </a:pPr>
            <a:r>
              <a:rPr lang="en-US" sz="2000" dirty="0"/>
              <a:t>We can view this as an initial diffusion of carriers both ways exposing ionized donors until large drift currents are established cancelling off the diffusion currents.</a:t>
            </a:r>
          </a:p>
          <a:p>
            <a:pPr marL="342900" indent="-342900">
              <a:spcAft>
                <a:spcPts val="600"/>
              </a:spcAft>
              <a:buFont typeface="Arial"/>
              <a:buChar char="•"/>
            </a:pPr>
            <a:r>
              <a:rPr lang="en-US" sz="2000" dirty="0"/>
              <a:t>This requires a depleted region to form producing an electric field that creates the counter flowing drift current.</a:t>
            </a:r>
          </a:p>
          <a:p>
            <a:pPr marL="342900" indent="-342900">
              <a:spcAft>
                <a:spcPts val="600"/>
              </a:spcAft>
              <a:buFont typeface="Arial"/>
              <a:buChar char="•"/>
            </a:pPr>
            <a:endParaRPr lang="en-US" sz="2000" dirty="0"/>
          </a:p>
          <a:p>
            <a:pPr marL="342900" indent="-342900">
              <a:spcAft>
                <a:spcPts val="600"/>
              </a:spcAft>
              <a:buFont typeface="Arial"/>
              <a:buChar char="•"/>
            </a:pPr>
            <a:endParaRPr lang="en-US" sz="2000" dirty="0"/>
          </a:p>
        </p:txBody>
      </p:sp>
    </p:spTree>
    <p:extLst>
      <p:ext uri="{BB962C8B-B14F-4D97-AF65-F5344CB8AC3E}">
        <p14:creationId xmlns:p14="http://schemas.microsoft.com/office/powerpoint/2010/main" val="412040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Fig 6.10</a:t>
            </a:r>
          </a:p>
        </p:txBody>
      </p:sp>
      <p:sp>
        <p:nvSpPr>
          <p:cNvPr id="8"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pic>
        <p:nvPicPr>
          <p:cNvPr id="40977" name="Picture 1041"/>
          <p:cNvPicPr>
            <a:picLocks noChangeAspect="1" noChangeArrowheads="1"/>
          </p:cNvPicPr>
          <p:nvPr/>
        </p:nvPicPr>
        <p:blipFill>
          <a:blip r:embed="rId2"/>
          <a:srcRect/>
          <a:stretch>
            <a:fillRect/>
          </a:stretch>
        </p:blipFill>
        <p:spPr bwMode="auto">
          <a:xfrm>
            <a:off x="265341" y="302581"/>
            <a:ext cx="3740150" cy="2112962"/>
          </a:xfrm>
          <a:prstGeom prst="rect">
            <a:avLst/>
          </a:prstGeom>
          <a:noFill/>
          <a:ln w="9525">
            <a:noFill/>
            <a:miter lim="800000"/>
            <a:headEnd/>
            <a:tailEnd/>
          </a:ln>
          <a:effectLst/>
        </p:spPr>
      </p:pic>
      <p:pic>
        <p:nvPicPr>
          <p:cNvPr id="40978" name="Picture 1042"/>
          <p:cNvPicPr>
            <a:picLocks noChangeAspect="1" noChangeArrowheads="1"/>
          </p:cNvPicPr>
          <p:nvPr/>
        </p:nvPicPr>
        <p:blipFill>
          <a:blip r:embed="rId3"/>
          <a:srcRect/>
          <a:stretch>
            <a:fillRect/>
          </a:stretch>
        </p:blipFill>
        <p:spPr bwMode="auto">
          <a:xfrm>
            <a:off x="739915" y="2459944"/>
            <a:ext cx="2958907" cy="2267125"/>
          </a:xfrm>
          <a:prstGeom prst="rect">
            <a:avLst/>
          </a:prstGeom>
          <a:noFill/>
          <a:ln w="9525">
            <a:noFill/>
            <a:miter lim="800000"/>
            <a:headEnd/>
            <a:tailEnd/>
          </a:ln>
          <a:effectLst/>
        </p:spPr>
      </p:pic>
      <p:sp>
        <p:nvSpPr>
          <p:cNvPr id="40979" name="Text Box 1043"/>
          <p:cNvSpPr txBox="1">
            <a:spLocks noChangeArrowheads="1"/>
          </p:cNvSpPr>
          <p:nvPr/>
        </p:nvSpPr>
        <p:spPr bwMode="auto">
          <a:xfrm>
            <a:off x="269875" y="4706500"/>
            <a:ext cx="8718550" cy="1465263"/>
          </a:xfrm>
          <a:prstGeom prst="rect">
            <a:avLst/>
          </a:prstGeom>
          <a:noFill/>
          <a:ln w="9525">
            <a:noFill/>
            <a:miter lim="800000"/>
            <a:headEnd/>
            <a:tailEnd/>
          </a:ln>
          <a:effectLst/>
        </p:spPr>
        <p:txBody>
          <a:bodyPr wrap="none">
            <a:prstTxWarp prst="textNoShape">
              <a:avLst/>
            </a:prstTxWarp>
            <a:spAutoFit/>
          </a:bodyPr>
          <a:lstStyle/>
          <a:p>
            <a:pPr marL="457200" indent="-457200"/>
            <a:r>
              <a:rPr lang="en-US" sz="1800" dirty="0"/>
              <a:t>(a) Two isolated </a:t>
            </a:r>
            <a:r>
              <a:rPr lang="en-US" sz="1800" i="1" dirty="0" err="1"/>
              <a:t>p</a:t>
            </a:r>
            <a:r>
              <a:rPr lang="en-US" sz="1800" dirty="0"/>
              <a:t> and </a:t>
            </a:r>
            <a:r>
              <a:rPr lang="en-US" sz="1800" i="1" dirty="0" err="1"/>
              <a:t>n</a:t>
            </a:r>
            <a:r>
              <a:rPr lang="en-US" sz="1800" dirty="0"/>
              <a:t>-type semiconductors (same material). </a:t>
            </a:r>
          </a:p>
          <a:p>
            <a:pPr marL="457200" indent="-457200"/>
            <a:r>
              <a:rPr lang="en-US" sz="1800" dirty="0"/>
              <a:t>(</a:t>
            </a:r>
            <a:r>
              <a:rPr lang="en-US" sz="1800" dirty="0" err="1"/>
              <a:t>b</a:t>
            </a:r>
            <a:r>
              <a:rPr lang="en-US" sz="1800" dirty="0"/>
              <a:t>) A </a:t>
            </a:r>
            <a:r>
              <a:rPr lang="en-US" sz="1800" dirty="0" err="1"/>
              <a:t>pn</a:t>
            </a:r>
            <a:r>
              <a:rPr lang="en-US" sz="1800" dirty="0"/>
              <a:t> junction band diagram when the two semiconductors are in contact. The Fermi level</a:t>
            </a:r>
          </a:p>
          <a:p>
            <a:pPr marL="457200" indent="-457200"/>
            <a:r>
              <a:rPr lang="en-US" sz="1800" dirty="0"/>
              <a:t>must be uniform in equilibrium. The metallurgical junction is at M. The region around M </a:t>
            </a:r>
          </a:p>
          <a:p>
            <a:pPr marL="457200" indent="-457200"/>
            <a:r>
              <a:rPr lang="en-US" sz="1800" dirty="0"/>
              <a:t>contains the space charge layer (SCL). On the </a:t>
            </a:r>
            <a:r>
              <a:rPr lang="en-US" sz="1800" i="1" dirty="0" err="1"/>
              <a:t>n</a:t>
            </a:r>
            <a:r>
              <a:rPr lang="en-US" sz="1800" dirty="0"/>
              <a:t>-side of M, SCL has the exposed positively </a:t>
            </a:r>
          </a:p>
          <a:p>
            <a:pPr marL="457200" indent="-457200"/>
            <a:r>
              <a:rPr lang="en-US" sz="1800" dirty="0"/>
              <a:t>charged donors whereas on the </a:t>
            </a:r>
            <a:r>
              <a:rPr lang="en-US" sz="1800" dirty="0" err="1"/>
              <a:t>p</a:t>
            </a:r>
            <a:r>
              <a:rPr lang="en-US" sz="1800" dirty="0"/>
              <a:t>-side it has the exposed negatively charged acceptors.</a:t>
            </a:r>
          </a:p>
        </p:txBody>
      </p:sp>
      <p:sp>
        <p:nvSpPr>
          <p:cNvPr id="9" name="TextBox 8"/>
          <p:cNvSpPr txBox="1"/>
          <p:nvPr/>
        </p:nvSpPr>
        <p:spPr>
          <a:xfrm>
            <a:off x="4411133" y="1426364"/>
            <a:ext cx="4015947" cy="2462213"/>
          </a:xfrm>
          <a:prstGeom prst="rect">
            <a:avLst/>
          </a:prstGeom>
          <a:noFill/>
        </p:spPr>
        <p:txBody>
          <a:bodyPr wrap="square" rtlCol="0">
            <a:spAutoFit/>
          </a:bodyPr>
          <a:lstStyle/>
          <a:p>
            <a:pPr marL="342900" indent="-342900">
              <a:spcAft>
                <a:spcPts val="600"/>
              </a:spcAft>
              <a:buFont typeface="Arial"/>
              <a:buChar char="•"/>
            </a:pPr>
            <a:r>
              <a:rPr lang="en-US" dirty="0"/>
              <a:t>As with the </a:t>
            </a:r>
            <a:r>
              <a:rPr lang="en-US" dirty="0" err="1"/>
              <a:t>Schotkky</a:t>
            </a:r>
            <a:r>
              <a:rPr lang="en-US" dirty="0"/>
              <a:t> contact at equilibrium E</a:t>
            </a:r>
            <a:r>
              <a:rPr lang="en-US" baseline="-25000" dirty="0"/>
              <a:t>F</a:t>
            </a:r>
            <a:r>
              <a:rPr lang="en-US" dirty="0"/>
              <a:t> must be constant.</a:t>
            </a:r>
          </a:p>
          <a:p>
            <a:pPr marL="342900" indent="-342900">
              <a:spcAft>
                <a:spcPts val="600"/>
              </a:spcAft>
              <a:buFont typeface="Arial"/>
              <a:buChar char="•"/>
            </a:pPr>
            <a:r>
              <a:rPr lang="en-US" dirty="0"/>
              <a:t>Built-in voltage V</a:t>
            </a:r>
            <a:r>
              <a:rPr lang="en-US" baseline="-25000" dirty="0"/>
              <a:t>o</a:t>
            </a:r>
            <a:r>
              <a:rPr lang="en-US" dirty="0"/>
              <a:t> aligns the </a:t>
            </a:r>
            <a:r>
              <a:rPr lang="en-US" dirty="0" err="1"/>
              <a:t>fermi</a:t>
            </a:r>
            <a:r>
              <a:rPr lang="en-US" dirty="0"/>
              <a:t> energies.</a:t>
            </a:r>
            <a:endParaRPr lang="en-US" baseline="-25000" dirty="0"/>
          </a:p>
          <a:p>
            <a:pPr marL="342900" indent="-342900">
              <a:buFont typeface="Arial"/>
              <a:buChar char="•"/>
            </a:pPr>
            <a:endParaRPr lang="en-US" dirty="0"/>
          </a:p>
        </p:txBody>
      </p:sp>
    </p:spTree>
    <p:extLst>
      <p:ext uri="{BB962C8B-B14F-4D97-AF65-F5344CB8AC3E}">
        <p14:creationId xmlns:p14="http://schemas.microsoft.com/office/powerpoint/2010/main" val="1672464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0"/>
          </p:nvPr>
        </p:nvSpPr>
        <p:spPr/>
        <p:txBody>
          <a:bodyPr/>
          <a:lstStyle/>
          <a:p>
            <a:r>
              <a:rPr lang="en-US"/>
              <a:t>Fig 6.1</a:t>
            </a:r>
          </a:p>
        </p:txBody>
      </p:sp>
      <p:sp>
        <p:nvSpPr>
          <p:cNvPr id="4"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pic>
        <p:nvPicPr>
          <p:cNvPr id="20491" name="Picture 11"/>
          <p:cNvPicPr>
            <a:picLocks noChangeAspect="1" noChangeArrowheads="1"/>
          </p:cNvPicPr>
          <p:nvPr/>
        </p:nvPicPr>
        <p:blipFill>
          <a:blip r:embed="rId3"/>
          <a:srcRect/>
          <a:stretch>
            <a:fillRect/>
          </a:stretch>
        </p:blipFill>
        <p:spPr bwMode="auto">
          <a:xfrm>
            <a:off x="631826" y="893246"/>
            <a:ext cx="3169708" cy="5308593"/>
          </a:xfrm>
          <a:prstGeom prst="rect">
            <a:avLst/>
          </a:prstGeom>
          <a:noFill/>
          <a:ln w="9525">
            <a:noFill/>
            <a:miter lim="800000"/>
            <a:headEnd/>
            <a:tailEnd/>
          </a:ln>
          <a:effectLst/>
        </p:spPr>
      </p:pic>
      <p:graphicFrame>
        <p:nvGraphicFramePr>
          <p:cNvPr id="1510402" name="Object 2"/>
          <p:cNvGraphicFramePr>
            <a:graphicFrameLocks noGrp="1" noChangeAspect="1"/>
          </p:cNvGraphicFramePr>
          <p:nvPr/>
        </p:nvGraphicFramePr>
        <p:xfrm>
          <a:off x="3221768" y="1135151"/>
          <a:ext cx="1737255" cy="464698"/>
        </p:xfrm>
        <a:graphic>
          <a:graphicData uri="http://schemas.openxmlformats.org/presentationml/2006/ole">
            <mc:AlternateContent xmlns:mc="http://schemas.openxmlformats.org/markup-compatibility/2006">
              <mc:Choice xmlns:v="urn:schemas-microsoft-com:vml" Requires="v">
                <p:oleObj spid="_x0000_s1619020" name="Equation" r:id="rId4" imgW="901440" imgH="241200" progId="Equation.3">
                  <p:embed/>
                </p:oleObj>
              </mc:Choice>
              <mc:Fallback>
                <p:oleObj name="Equation" r:id="rId4" imgW="901440" imgH="2412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1768" y="1135151"/>
                        <a:ext cx="1737255" cy="46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graphicFrame>
        <p:nvGraphicFramePr>
          <p:cNvPr id="1510403" name="Object 3"/>
          <p:cNvGraphicFramePr>
            <a:graphicFrameLocks noGrp="1" noChangeAspect="1"/>
          </p:cNvGraphicFramePr>
          <p:nvPr/>
        </p:nvGraphicFramePr>
        <p:xfrm>
          <a:off x="3909368" y="2939727"/>
          <a:ext cx="1740959" cy="805694"/>
        </p:xfrm>
        <a:graphic>
          <a:graphicData uri="http://schemas.openxmlformats.org/presentationml/2006/ole">
            <mc:AlternateContent xmlns:mc="http://schemas.openxmlformats.org/markup-compatibility/2006">
              <mc:Choice xmlns:v="urn:schemas-microsoft-com:vml" Requires="v">
                <p:oleObj spid="_x0000_s1619021" name="Equation" r:id="rId6" imgW="850680" imgH="393480" progId="Equation.3">
                  <p:embed/>
                </p:oleObj>
              </mc:Choice>
              <mc:Fallback>
                <p:oleObj name="Equation" r:id="rId6" imgW="850680" imgH="39348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9368" y="2939727"/>
                        <a:ext cx="1740959" cy="805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graphicFrame>
        <p:nvGraphicFramePr>
          <p:cNvPr id="1510404" name="Object 4"/>
          <p:cNvGraphicFramePr>
            <a:graphicFrameLocks noChangeAspect="1"/>
          </p:cNvGraphicFramePr>
          <p:nvPr/>
        </p:nvGraphicFramePr>
        <p:xfrm>
          <a:off x="5911077" y="2959008"/>
          <a:ext cx="2872847" cy="795152"/>
        </p:xfrm>
        <a:graphic>
          <a:graphicData uri="http://schemas.openxmlformats.org/presentationml/2006/ole">
            <mc:AlternateContent xmlns:mc="http://schemas.openxmlformats.org/markup-compatibility/2006">
              <mc:Choice xmlns:v="urn:schemas-microsoft-com:vml" Requires="v">
                <p:oleObj spid="_x0000_s1619022" name="Equation" r:id="rId8" imgW="1422360" imgH="393480" progId="Equation.3">
                  <p:embed/>
                </p:oleObj>
              </mc:Choice>
              <mc:Fallback>
                <p:oleObj name="Equation" r:id="rId8" imgW="142236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1077" y="2959008"/>
                        <a:ext cx="2872847" cy="795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0405" name="Object 5"/>
          <p:cNvGraphicFramePr>
            <a:graphicFrameLocks noGrp="1" noChangeAspect="1"/>
          </p:cNvGraphicFramePr>
          <p:nvPr/>
        </p:nvGraphicFramePr>
        <p:xfrm>
          <a:off x="6785373" y="3993595"/>
          <a:ext cx="1644368" cy="717864"/>
        </p:xfrm>
        <a:graphic>
          <a:graphicData uri="http://schemas.openxmlformats.org/presentationml/2006/ole">
            <mc:AlternateContent xmlns:mc="http://schemas.openxmlformats.org/markup-compatibility/2006">
              <mc:Choice xmlns:v="urn:schemas-microsoft-com:vml" Requires="v">
                <p:oleObj spid="_x0000_s1619023" name="Equation" r:id="rId10" imgW="901440" imgH="393480" progId="Equation.3">
                  <p:embed/>
                </p:oleObj>
              </mc:Choice>
              <mc:Fallback>
                <p:oleObj name="Equation" r:id="rId10" imgW="901440" imgH="393480" progId="Equation.3">
                  <p:embed/>
                  <p:pic>
                    <p:nvPicPr>
                      <p:cNvPr id="0" name=""/>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5373" y="3993595"/>
                        <a:ext cx="1644368" cy="71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graphicFrame>
        <p:nvGraphicFramePr>
          <p:cNvPr id="1510406" name="Object 6"/>
          <p:cNvGraphicFramePr>
            <a:graphicFrameLocks noGrp="1" noChangeAspect="1"/>
          </p:cNvGraphicFramePr>
          <p:nvPr/>
        </p:nvGraphicFramePr>
        <p:xfrm>
          <a:off x="4165544" y="4001034"/>
          <a:ext cx="2257786" cy="903816"/>
        </p:xfrm>
        <a:graphic>
          <a:graphicData uri="http://schemas.openxmlformats.org/presentationml/2006/ole">
            <mc:AlternateContent xmlns:mc="http://schemas.openxmlformats.org/markup-compatibility/2006">
              <mc:Choice xmlns:v="urn:schemas-microsoft-com:vml" Requires="v">
                <p:oleObj spid="_x0000_s1619024" name="Equation" r:id="rId12" imgW="1206360" imgH="482400" progId="Equation.3">
                  <p:embed/>
                </p:oleObj>
              </mc:Choice>
              <mc:Fallback>
                <p:oleObj name="Equation" r:id="rId12" imgW="1206360" imgH="482400" progId="Equation.3">
                  <p:embed/>
                  <p:pic>
                    <p:nvPicPr>
                      <p:cNvPr id="0" name=""/>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5544" y="4001034"/>
                        <a:ext cx="2257786" cy="903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graphicFrame>
        <p:nvGraphicFramePr>
          <p:cNvPr id="1510407" name="Object 7"/>
          <p:cNvGraphicFramePr>
            <a:graphicFrameLocks noChangeAspect="1"/>
          </p:cNvGraphicFramePr>
          <p:nvPr/>
        </p:nvGraphicFramePr>
        <p:xfrm>
          <a:off x="4108664" y="5196951"/>
          <a:ext cx="2448984" cy="722974"/>
        </p:xfrm>
        <a:graphic>
          <a:graphicData uri="http://schemas.openxmlformats.org/presentationml/2006/ole">
            <mc:AlternateContent xmlns:mc="http://schemas.openxmlformats.org/markup-compatibility/2006">
              <mc:Choice xmlns:v="urn:schemas-microsoft-com:vml" Requires="v">
                <p:oleObj spid="_x0000_s1619025" name="Equation" r:id="rId14" imgW="1562040" imgH="507960" progId="Equation.3">
                  <p:embed/>
                </p:oleObj>
              </mc:Choice>
              <mc:Fallback>
                <p:oleObj name="Equation" r:id="rId14" imgW="1562040" imgH="5079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08664" y="5196951"/>
                        <a:ext cx="2448984" cy="722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058334" y="194733"/>
            <a:ext cx="6673622" cy="461665"/>
          </a:xfrm>
          <a:prstGeom prst="rect">
            <a:avLst/>
          </a:prstGeom>
          <a:noFill/>
        </p:spPr>
        <p:txBody>
          <a:bodyPr wrap="none" rtlCol="0">
            <a:spAutoFit/>
          </a:bodyPr>
          <a:lstStyle/>
          <a:p>
            <a:r>
              <a:rPr lang="en-US" dirty="0"/>
              <a:t>PN junction electrostatics – depletion approximation</a:t>
            </a:r>
          </a:p>
        </p:txBody>
      </p:sp>
      <p:sp>
        <p:nvSpPr>
          <p:cNvPr id="12" name="TextBox 11"/>
          <p:cNvSpPr txBox="1"/>
          <p:nvPr/>
        </p:nvSpPr>
        <p:spPr>
          <a:xfrm>
            <a:off x="5046133" y="969171"/>
            <a:ext cx="3922397" cy="1938992"/>
          </a:xfrm>
          <a:prstGeom prst="rect">
            <a:avLst/>
          </a:prstGeom>
          <a:noFill/>
        </p:spPr>
        <p:txBody>
          <a:bodyPr wrap="square" rtlCol="0">
            <a:spAutoFit/>
          </a:bodyPr>
          <a:lstStyle/>
          <a:p>
            <a:r>
              <a:rPr lang="en-US" sz="2000" dirty="0"/>
              <a:t>The depletion approximation is analytical model assuming complete depletion of the interface region. This allows the electrostatics to be calculated for simple doping profiles.</a:t>
            </a:r>
          </a:p>
        </p:txBody>
      </p:sp>
    </p:spTree>
    <p:extLst>
      <p:ext uri="{BB962C8B-B14F-4D97-AF65-F5344CB8AC3E}">
        <p14:creationId xmlns:p14="http://schemas.microsoft.com/office/powerpoint/2010/main" val="694269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6.11</a:t>
            </a:r>
          </a:p>
        </p:txBody>
      </p:sp>
      <p:sp>
        <p:nvSpPr>
          <p:cNvPr id="5" name="Footer Placeholder 2"/>
          <p:cNvSpPr>
            <a:spLocks noGrp="1"/>
          </p:cNvSpPr>
          <p:nvPr>
            <p:ph type="ftr" sz="quarter" idx="11"/>
          </p:nvPr>
        </p:nvSpPr>
        <p:spPr/>
        <p:txBody>
          <a:bodyPr/>
          <a:lstStyle/>
          <a:p>
            <a:r>
              <a:rPr lang="en-US" dirty="0"/>
              <a:t>From</a:t>
            </a:r>
            <a:r>
              <a:rPr lang="en-US" i="1" dirty="0"/>
              <a:t> Principles of Electronic Materials and Devices, Third Edition</a:t>
            </a:r>
            <a:r>
              <a:rPr lang="en-US" dirty="0"/>
              <a:t>, S.O. </a:t>
            </a:r>
            <a:r>
              <a:rPr lang="en-US" dirty="0" err="1"/>
              <a:t>Kasap</a:t>
            </a:r>
            <a:r>
              <a:rPr lang="en-US" dirty="0"/>
              <a:t> (© McGraw-Hill, 2005)</a:t>
            </a:r>
          </a:p>
        </p:txBody>
      </p:sp>
      <p:pic>
        <p:nvPicPr>
          <p:cNvPr id="550916" name="Picture 4"/>
          <p:cNvPicPr>
            <a:picLocks noChangeAspect="1" noChangeArrowheads="1"/>
          </p:cNvPicPr>
          <p:nvPr/>
        </p:nvPicPr>
        <p:blipFill>
          <a:blip r:embed="rId2"/>
          <a:srcRect/>
          <a:stretch>
            <a:fillRect/>
          </a:stretch>
        </p:blipFill>
        <p:spPr bwMode="auto">
          <a:xfrm>
            <a:off x="1084931" y="1043593"/>
            <a:ext cx="6797424" cy="3969362"/>
          </a:xfrm>
          <a:prstGeom prst="rect">
            <a:avLst/>
          </a:prstGeom>
          <a:noFill/>
          <a:ln w="9525">
            <a:noFill/>
            <a:miter lim="800000"/>
            <a:headEnd/>
            <a:tailEnd/>
          </a:ln>
          <a:effectLst/>
        </p:spPr>
      </p:pic>
      <p:sp>
        <p:nvSpPr>
          <p:cNvPr id="550917" name="Text Box 5"/>
          <p:cNvSpPr txBox="1">
            <a:spLocks noChangeArrowheads="1"/>
          </p:cNvSpPr>
          <p:nvPr/>
        </p:nvSpPr>
        <p:spPr bwMode="auto">
          <a:xfrm>
            <a:off x="774700" y="5370513"/>
            <a:ext cx="7383463" cy="1015663"/>
          </a:xfrm>
          <a:prstGeom prst="rect">
            <a:avLst/>
          </a:prstGeom>
          <a:noFill/>
          <a:ln w="9525">
            <a:noFill/>
            <a:miter lim="800000"/>
            <a:headEnd/>
            <a:tailEnd/>
          </a:ln>
          <a:effectLst/>
        </p:spPr>
        <p:txBody>
          <a:bodyPr>
            <a:prstTxWarp prst="textNoShape">
              <a:avLst/>
            </a:prstTxWarp>
            <a:spAutoFit/>
          </a:bodyPr>
          <a:lstStyle/>
          <a:p>
            <a:pPr marL="457200" indent="-457200"/>
            <a:r>
              <a:rPr lang="en-US" sz="2000" dirty="0"/>
              <a:t>Energy band diagrams for a </a:t>
            </a:r>
            <a:r>
              <a:rPr lang="en-US" sz="2000" dirty="0" err="1"/>
              <a:t>pn</a:t>
            </a:r>
            <a:r>
              <a:rPr lang="en-US" sz="2000" dirty="0"/>
              <a:t> junction under </a:t>
            </a:r>
          </a:p>
          <a:p>
            <a:pPr marL="457200" indent="-457200"/>
            <a:r>
              <a:rPr lang="en-US" sz="2000" dirty="0"/>
              <a:t>(a) open circuit and  (b) forward bias. Note the displacement of the quasi-</a:t>
            </a:r>
            <a:r>
              <a:rPr lang="en-US" sz="2000" dirty="0" err="1"/>
              <a:t>fermi</a:t>
            </a:r>
            <a:r>
              <a:rPr lang="en-US" sz="2000" dirty="0"/>
              <a:t> levels.</a:t>
            </a:r>
          </a:p>
        </p:txBody>
      </p:sp>
      <p:sp>
        <p:nvSpPr>
          <p:cNvPr id="6" name="TextBox 5"/>
          <p:cNvSpPr txBox="1"/>
          <p:nvPr/>
        </p:nvSpPr>
        <p:spPr>
          <a:xfrm>
            <a:off x="713026" y="434456"/>
            <a:ext cx="8192868" cy="461665"/>
          </a:xfrm>
          <a:prstGeom prst="rect">
            <a:avLst/>
          </a:prstGeom>
          <a:noFill/>
        </p:spPr>
        <p:txBody>
          <a:bodyPr wrap="none" rtlCol="0">
            <a:spAutoFit/>
          </a:bodyPr>
          <a:lstStyle/>
          <a:p>
            <a:r>
              <a:rPr lang="en-US" dirty="0"/>
              <a:t>Biasing the Diode: Forward bias lowers the barrier to carrier flow</a:t>
            </a:r>
          </a:p>
        </p:txBody>
      </p:sp>
    </p:spTree>
    <p:extLst>
      <p:ext uri="{BB962C8B-B14F-4D97-AF65-F5344CB8AC3E}">
        <p14:creationId xmlns:p14="http://schemas.microsoft.com/office/powerpoint/2010/main" val="1314126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pic>
        <p:nvPicPr>
          <p:cNvPr id="26638" name="Picture 2062"/>
          <p:cNvPicPr>
            <a:picLocks noChangeAspect="1" noChangeArrowheads="1"/>
          </p:cNvPicPr>
          <p:nvPr/>
        </p:nvPicPr>
        <p:blipFill>
          <a:blip r:embed="rId3"/>
          <a:srcRect/>
          <a:stretch>
            <a:fillRect/>
          </a:stretch>
        </p:blipFill>
        <p:spPr bwMode="auto">
          <a:xfrm>
            <a:off x="429885" y="843545"/>
            <a:ext cx="4160351" cy="4537025"/>
          </a:xfrm>
          <a:prstGeom prst="rect">
            <a:avLst/>
          </a:prstGeom>
          <a:noFill/>
          <a:ln w="9525">
            <a:noFill/>
            <a:miter lim="800000"/>
            <a:headEnd/>
            <a:tailEnd/>
          </a:ln>
          <a:effectLst/>
        </p:spPr>
      </p:pic>
      <p:sp>
        <p:nvSpPr>
          <p:cNvPr id="26639" name="Text Box 2063"/>
          <p:cNvSpPr txBox="1">
            <a:spLocks noChangeArrowheads="1"/>
          </p:cNvSpPr>
          <p:nvPr/>
        </p:nvSpPr>
        <p:spPr bwMode="auto">
          <a:xfrm>
            <a:off x="281682" y="5274715"/>
            <a:ext cx="5066014" cy="1169551"/>
          </a:xfrm>
          <a:prstGeom prst="rect">
            <a:avLst/>
          </a:prstGeom>
          <a:noFill/>
          <a:ln w="9525">
            <a:noFill/>
            <a:miter lim="800000"/>
            <a:headEnd/>
            <a:tailEnd/>
          </a:ln>
          <a:effectLst/>
        </p:spPr>
        <p:txBody>
          <a:bodyPr wrap="square">
            <a:prstTxWarp prst="textNoShape">
              <a:avLst/>
            </a:prstTxWarp>
            <a:spAutoFit/>
          </a:bodyPr>
          <a:lstStyle/>
          <a:p>
            <a:pPr marL="457200" indent="-457200"/>
            <a:r>
              <a:rPr lang="en-US" sz="1400" dirty="0"/>
              <a:t>Forward biased </a:t>
            </a:r>
            <a:r>
              <a:rPr lang="en-US" sz="1400" i="1" dirty="0" err="1"/>
              <a:t>pn</a:t>
            </a:r>
            <a:r>
              <a:rPr lang="en-US" sz="1400" dirty="0"/>
              <a:t> junction and the injection of minority carriers. </a:t>
            </a:r>
          </a:p>
          <a:p>
            <a:pPr marL="457200" indent="-457200">
              <a:buFontTx/>
              <a:buAutoNum type="alphaLcParenBoth"/>
            </a:pPr>
            <a:r>
              <a:rPr lang="en-US" sz="1400" dirty="0"/>
              <a:t>Carrier concentration profiles across the device under forward bias. </a:t>
            </a:r>
          </a:p>
          <a:p>
            <a:pPr marL="457200" indent="-457200">
              <a:buFontTx/>
              <a:buAutoNum type="alphaLcParenBoth"/>
            </a:pPr>
            <a:r>
              <a:rPr lang="en-US" sz="1400" dirty="0"/>
              <a:t>The hole potential energy with and without an applied bias. </a:t>
            </a:r>
            <a:r>
              <a:rPr lang="en-US" sz="1400" i="1" dirty="0"/>
              <a:t>W</a:t>
            </a:r>
            <a:r>
              <a:rPr lang="en-US" sz="1400" dirty="0"/>
              <a:t> is the width of the SCL with forward bias.</a:t>
            </a:r>
          </a:p>
        </p:txBody>
      </p:sp>
      <p:graphicFrame>
        <p:nvGraphicFramePr>
          <p:cNvPr id="1562626" name="Object 2"/>
          <p:cNvGraphicFramePr>
            <a:graphicFrameLocks noGrp="1" noChangeAspect="1"/>
          </p:cNvGraphicFramePr>
          <p:nvPr/>
        </p:nvGraphicFramePr>
        <p:xfrm>
          <a:off x="6204972" y="4823575"/>
          <a:ext cx="2251070" cy="1515438"/>
        </p:xfrm>
        <a:graphic>
          <a:graphicData uri="http://schemas.openxmlformats.org/presentationml/2006/ole">
            <mc:AlternateContent xmlns:mc="http://schemas.openxmlformats.org/markup-compatibility/2006">
              <mc:Choice xmlns:v="urn:schemas-microsoft-com:vml" Requires="v">
                <p:oleObj spid="_x0000_s1619984" name="Equation" r:id="rId4" imgW="1320480" imgH="888840" progId="Equation.3">
                  <p:embed/>
                </p:oleObj>
              </mc:Choice>
              <mc:Fallback>
                <p:oleObj name="Equation" r:id="rId4" imgW="1320480" imgH="88884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4972" y="4823575"/>
                        <a:ext cx="2251070" cy="151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sp>
        <p:nvSpPr>
          <p:cNvPr id="10" name="Text Box 7"/>
          <p:cNvSpPr txBox="1">
            <a:spLocks noChangeArrowheads="1"/>
          </p:cNvSpPr>
          <p:nvPr/>
        </p:nvSpPr>
        <p:spPr bwMode="auto">
          <a:xfrm>
            <a:off x="4689577" y="819550"/>
            <a:ext cx="4168774" cy="1323439"/>
          </a:xfrm>
          <a:prstGeom prst="rect">
            <a:avLst/>
          </a:prstGeom>
          <a:noFill/>
          <a:ln w="9525">
            <a:noFill/>
            <a:miter lim="800000"/>
            <a:headEnd/>
            <a:tailEnd/>
          </a:ln>
          <a:effectLst/>
        </p:spPr>
        <p:txBody>
          <a:bodyPr wrap="square">
            <a:prstTxWarp prst="textNoShape">
              <a:avLst/>
            </a:prstTxWarp>
            <a:spAutoFit/>
          </a:bodyPr>
          <a:lstStyle/>
          <a:p>
            <a:r>
              <a:rPr lang="en-US" sz="1600" i="1" dirty="0"/>
              <a:t>n</a:t>
            </a:r>
            <a:r>
              <a:rPr lang="en-US" sz="1600" i="1" baseline="-25000" dirty="0"/>
              <a:t>p</a:t>
            </a:r>
            <a:r>
              <a:rPr lang="en-US" sz="1600" dirty="0"/>
              <a:t>(0) is the electron concentration just outside the depletion region on the </a:t>
            </a:r>
            <a:r>
              <a:rPr lang="en-US" sz="1600" i="1" dirty="0" err="1"/>
              <a:t>p</a:t>
            </a:r>
            <a:r>
              <a:rPr lang="en-US" sz="1600" dirty="0"/>
              <a:t>-side</a:t>
            </a:r>
          </a:p>
          <a:p>
            <a:r>
              <a:rPr lang="en-US" sz="1600" i="1" dirty="0"/>
              <a:t>p</a:t>
            </a:r>
            <a:r>
              <a:rPr lang="en-US" sz="1600" i="1" baseline="-25000" dirty="0"/>
              <a:t>n</a:t>
            </a:r>
            <a:r>
              <a:rPr lang="en-US" sz="1600" dirty="0"/>
              <a:t>(0) is the hole concentration just outside the depletion region on the </a:t>
            </a:r>
            <a:r>
              <a:rPr lang="en-US" sz="1600" i="1" dirty="0" err="1"/>
              <a:t>n</a:t>
            </a:r>
            <a:r>
              <a:rPr lang="en-US" sz="1600" i="1" dirty="0"/>
              <a:t>-</a:t>
            </a:r>
            <a:r>
              <a:rPr lang="en-US" sz="1600" dirty="0"/>
              <a:t>side</a:t>
            </a:r>
          </a:p>
          <a:p>
            <a:endParaRPr lang="en-US" sz="1600" dirty="0"/>
          </a:p>
        </p:txBody>
      </p:sp>
      <p:sp>
        <p:nvSpPr>
          <p:cNvPr id="11" name="TextBox 10"/>
          <p:cNvSpPr txBox="1"/>
          <p:nvPr/>
        </p:nvSpPr>
        <p:spPr>
          <a:xfrm>
            <a:off x="1244600" y="245534"/>
            <a:ext cx="7264400" cy="707886"/>
          </a:xfrm>
          <a:prstGeom prst="rect">
            <a:avLst/>
          </a:prstGeom>
          <a:noFill/>
        </p:spPr>
        <p:txBody>
          <a:bodyPr wrap="square" rtlCol="0">
            <a:spAutoFit/>
          </a:bodyPr>
          <a:lstStyle/>
          <a:p>
            <a:r>
              <a:rPr lang="en-US" sz="2000" dirty="0"/>
              <a:t>Forward biased </a:t>
            </a:r>
            <a:r>
              <a:rPr lang="en-US" sz="2000" i="1" dirty="0" err="1"/>
              <a:t>pn</a:t>
            </a:r>
            <a:r>
              <a:rPr lang="en-US" sz="2000" dirty="0"/>
              <a:t> junction and the injection of minority carriers. </a:t>
            </a:r>
          </a:p>
          <a:p>
            <a:endParaRPr lang="en-US" sz="2000" dirty="0"/>
          </a:p>
        </p:txBody>
      </p:sp>
      <p:sp>
        <p:nvSpPr>
          <p:cNvPr id="9" name="TextBox 8"/>
          <p:cNvSpPr txBox="1"/>
          <p:nvPr/>
        </p:nvSpPr>
        <p:spPr>
          <a:xfrm>
            <a:off x="4846348" y="2016323"/>
            <a:ext cx="4035185" cy="1938992"/>
          </a:xfrm>
          <a:prstGeom prst="rect">
            <a:avLst/>
          </a:prstGeom>
          <a:noFill/>
        </p:spPr>
        <p:txBody>
          <a:bodyPr wrap="square" rtlCol="0">
            <a:spAutoFit/>
          </a:bodyPr>
          <a:lstStyle/>
          <a:p>
            <a:r>
              <a:rPr lang="en-US" dirty="0"/>
              <a:t>If we assume low-level injection we can relate the carrier densities (under bias) at the depletion edges assuming thermionic excitation</a:t>
            </a:r>
          </a:p>
        </p:txBody>
      </p:sp>
      <p:sp>
        <p:nvSpPr>
          <p:cNvPr id="12" name="TextBox 11"/>
          <p:cNvSpPr txBox="1"/>
          <p:nvPr/>
        </p:nvSpPr>
        <p:spPr>
          <a:xfrm>
            <a:off x="4367284" y="4300000"/>
            <a:ext cx="3455393" cy="461665"/>
          </a:xfrm>
          <a:prstGeom prst="rect">
            <a:avLst/>
          </a:prstGeom>
          <a:noFill/>
        </p:spPr>
        <p:txBody>
          <a:bodyPr wrap="none" rtlCol="0">
            <a:spAutoFit/>
          </a:bodyPr>
          <a:lstStyle/>
          <a:p>
            <a:r>
              <a:rPr lang="en-US" dirty="0"/>
              <a:t>“The Law of the Junction”</a:t>
            </a:r>
          </a:p>
        </p:txBody>
      </p:sp>
    </p:spTree>
    <p:extLst>
      <p:ext uri="{BB962C8B-B14F-4D97-AF65-F5344CB8AC3E}">
        <p14:creationId xmlns:p14="http://schemas.microsoft.com/office/powerpoint/2010/main" val="1803167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6.3</a:t>
            </a:r>
          </a:p>
        </p:txBody>
      </p:sp>
      <p:sp>
        <p:nvSpPr>
          <p:cNvPr id="5" name="Footer Placeholder 2"/>
          <p:cNvSpPr>
            <a:spLocks noGrp="1"/>
          </p:cNvSpPr>
          <p:nvPr>
            <p:ph type="ftr" sz="quarter" idx="11"/>
          </p:nvPr>
        </p:nvSpPr>
        <p:spPr/>
        <p:txBody>
          <a:bodyPr/>
          <a:lstStyle/>
          <a:p>
            <a:r>
              <a:rPr lang="en-US" dirty="0"/>
              <a:t>From</a:t>
            </a:r>
            <a:r>
              <a:rPr lang="en-US" i="1" dirty="0"/>
              <a:t> Principles of Electronic Materials and Devices, Third Edition</a:t>
            </a:r>
            <a:r>
              <a:rPr lang="en-US" dirty="0"/>
              <a:t>, S.O. </a:t>
            </a:r>
            <a:r>
              <a:rPr lang="en-US" dirty="0" err="1"/>
              <a:t>Kasap</a:t>
            </a:r>
            <a:r>
              <a:rPr lang="en-US" dirty="0"/>
              <a:t> (© McGraw-Hill, 2005)</a:t>
            </a:r>
          </a:p>
        </p:txBody>
      </p:sp>
      <p:sp>
        <p:nvSpPr>
          <p:cNvPr id="87050" name="Text Box 1034"/>
          <p:cNvSpPr txBox="1">
            <a:spLocks noChangeArrowheads="1"/>
          </p:cNvSpPr>
          <p:nvPr/>
        </p:nvSpPr>
        <p:spPr bwMode="auto">
          <a:xfrm>
            <a:off x="241128" y="5129924"/>
            <a:ext cx="4683206" cy="923330"/>
          </a:xfrm>
          <a:prstGeom prst="rect">
            <a:avLst/>
          </a:prstGeom>
          <a:noFill/>
          <a:ln w="9525">
            <a:noFill/>
            <a:miter lim="800000"/>
            <a:headEnd/>
            <a:tailEnd/>
          </a:ln>
          <a:effectLst/>
        </p:spPr>
        <p:txBody>
          <a:bodyPr wrap="square">
            <a:prstTxWarp prst="textNoShape">
              <a:avLst/>
            </a:prstTxWarp>
            <a:spAutoFit/>
          </a:bodyPr>
          <a:lstStyle/>
          <a:p>
            <a:r>
              <a:rPr lang="en-US" sz="1800" dirty="0"/>
              <a:t>The total current anywhere in the device is constant. Just outside the depletion region it is </a:t>
            </a:r>
          </a:p>
          <a:p>
            <a:r>
              <a:rPr lang="en-US" sz="1800" dirty="0"/>
              <a:t>due to the diffusion of minority carriers.</a:t>
            </a:r>
          </a:p>
        </p:txBody>
      </p:sp>
      <p:pic>
        <p:nvPicPr>
          <p:cNvPr id="87051" name="Picture 1035"/>
          <p:cNvPicPr>
            <a:picLocks noChangeAspect="1" noChangeArrowheads="1"/>
          </p:cNvPicPr>
          <p:nvPr/>
        </p:nvPicPr>
        <p:blipFill>
          <a:blip r:embed="rId3"/>
          <a:srcRect/>
          <a:stretch>
            <a:fillRect/>
          </a:stretch>
        </p:blipFill>
        <p:spPr bwMode="auto">
          <a:xfrm>
            <a:off x="355459" y="1962198"/>
            <a:ext cx="4891966" cy="3194258"/>
          </a:xfrm>
          <a:prstGeom prst="rect">
            <a:avLst/>
          </a:prstGeom>
          <a:noFill/>
          <a:ln w="9525">
            <a:noFill/>
            <a:miter lim="800000"/>
            <a:headEnd/>
            <a:tailEnd/>
          </a:ln>
          <a:effectLst/>
        </p:spPr>
      </p:pic>
      <p:graphicFrame>
        <p:nvGraphicFramePr>
          <p:cNvPr id="1566722" name="Object 2"/>
          <p:cNvGraphicFramePr>
            <a:graphicFrameLocks noGrp="1" noChangeAspect="1"/>
          </p:cNvGraphicFramePr>
          <p:nvPr/>
        </p:nvGraphicFramePr>
        <p:xfrm>
          <a:off x="789516" y="359834"/>
          <a:ext cx="3096684" cy="859008"/>
        </p:xfrm>
        <a:graphic>
          <a:graphicData uri="http://schemas.openxmlformats.org/presentationml/2006/ole">
            <mc:AlternateContent xmlns:mc="http://schemas.openxmlformats.org/markup-compatibility/2006">
              <mc:Choice xmlns:v="urn:schemas-microsoft-com:vml" Requires="v">
                <p:oleObj spid="_x0000_s1621020" name="Equation" r:id="rId4" imgW="1739880" imgH="482400" progId="Equation.3">
                  <p:embed/>
                </p:oleObj>
              </mc:Choice>
              <mc:Fallback>
                <p:oleObj name="Equation" r:id="rId4" imgW="1739880" imgH="4824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516" y="359834"/>
                        <a:ext cx="3096684" cy="859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graphicFrame>
        <p:nvGraphicFramePr>
          <p:cNvPr id="1566723" name="Object 3"/>
          <p:cNvGraphicFramePr>
            <a:graphicFrameLocks noChangeAspect="1"/>
          </p:cNvGraphicFramePr>
          <p:nvPr/>
        </p:nvGraphicFramePr>
        <p:xfrm>
          <a:off x="878421" y="1299635"/>
          <a:ext cx="2745314" cy="461844"/>
        </p:xfrm>
        <a:graphic>
          <a:graphicData uri="http://schemas.openxmlformats.org/presentationml/2006/ole">
            <mc:AlternateContent xmlns:mc="http://schemas.openxmlformats.org/markup-compatibility/2006">
              <mc:Choice xmlns:v="urn:schemas-microsoft-com:vml" Requires="v">
                <p:oleObj spid="_x0000_s1621021" name="Equation" r:id="rId6" imgW="1358640" imgH="228600" progId="Equation.3">
                  <p:embed/>
                </p:oleObj>
              </mc:Choice>
              <mc:Fallback>
                <p:oleObj name="Equation" r:id="rId6" imgW="135864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421" y="1299635"/>
                        <a:ext cx="2745314" cy="461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5425681" y="412176"/>
            <a:ext cx="3398014" cy="5909311"/>
          </a:xfrm>
          <a:prstGeom prst="rect">
            <a:avLst/>
          </a:prstGeom>
          <a:noFill/>
        </p:spPr>
        <p:txBody>
          <a:bodyPr wrap="square" rtlCol="0">
            <a:spAutoFit/>
          </a:bodyPr>
          <a:lstStyle/>
          <a:p>
            <a:r>
              <a:rPr lang="en-US" sz="1800" dirty="0"/>
              <a:t>The injection of carriers across the depletion region will (forward bias) raise the minority carriers.</a:t>
            </a:r>
          </a:p>
          <a:p>
            <a:endParaRPr lang="en-US" sz="1800" dirty="0"/>
          </a:p>
          <a:p>
            <a:r>
              <a:rPr lang="en-US" sz="1800" dirty="0"/>
              <a:t>They will then diffuse across the neutral regions to the contacts forming hole and electron currents </a:t>
            </a:r>
          </a:p>
          <a:p>
            <a:endParaRPr lang="en-US" sz="1800" dirty="0"/>
          </a:p>
          <a:p>
            <a:r>
              <a:rPr lang="en-US" sz="1800" dirty="0"/>
              <a:t>These currents can be summed to find the total current as function of bias. </a:t>
            </a:r>
          </a:p>
          <a:p>
            <a:endParaRPr lang="en-US" sz="1800" dirty="0"/>
          </a:p>
          <a:p>
            <a:r>
              <a:rPr lang="en-US" sz="1800" dirty="0"/>
              <a:t>For long neutral regions the shape of the minority carrier distribution will be exponential due to recombination.</a:t>
            </a:r>
          </a:p>
          <a:p>
            <a:endParaRPr lang="en-US" sz="1800" dirty="0"/>
          </a:p>
          <a:p>
            <a:r>
              <a:rPr lang="en-US" sz="1800" dirty="0"/>
              <a:t>Away from the junction majority carrier drift current will carry part of the total current.</a:t>
            </a:r>
          </a:p>
          <a:p>
            <a:endParaRPr lang="en-US" sz="1800" dirty="0"/>
          </a:p>
        </p:txBody>
      </p:sp>
    </p:spTree>
    <p:extLst>
      <p:ext uri="{BB962C8B-B14F-4D97-AF65-F5344CB8AC3E}">
        <p14:creationId xmlns:p14="http://schemas.microsoft.com/office/powerpoint/2010/main" val="544088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From</a:t>
            </a:r>
            <a:r>
              <a:rPr lang="en-US" i="1"/>
              <a:t> Principles of Electronic Materials and Devices, Third Edition</a:t>
            </a:r>
            <a:r>
              <a:rPr lang="en-US"/>
              <a:t>, S.O. Kasap (© McGraw-Hill, 2005)</a:t>
            </a:r>
          </a:p>
        </p:txBody>
      </p:sp>
      <p:sp>
        <p:nvSpPr>
          <p:cNvPr id="581634" name="Rectangle 2"/>
          <p:cNvSpPr>
            <a:spLocks noGrp="1" noChangeArrowheads="1"/>
          </p:cNvSpPr>
          <p:nvPr>
            <p:ph type="title"/>
          </p:nvPr>
        </p:nvSpPr>
        <p:spPr bwMode="auto">
          <a:xfrm>
            <a:off x="457200" y="274638"/>
            <a:ext cx="8229600" cy="750233"/>
          </a:xfrm>
          <a:noFill/>
          <a:ln>
            <a:miter lim="800000"/>
            <a:headEnd/>
            <a:tailEnd/>
          </a:ln>
        </p:spPr>
        <p:txBody>
          <a:bodyPr wrap="square" lIns="91440" tIns="45720" rIns="91440" bIns="45720" numCol="1" anchor="t" anchorCtr="0" compatLnSpc="1">
            <a:prstTxWarp prst="textNoShape">
              <a:avLst/>
            </a:prstTxWarp>
          </a:bodyPr>
          <a:lstStyle/>
          <a:p>
            <a:r>
              <a:rPr lang="en-US" sz="3200" b="1" dirty="0">
                <a:solidFill>
                  <a:srgbClr val="FF3300"/>
                </a:solidFill>
                <a:latin typeface="Times New Roman" pitchFamily="-65" charset="0"/>
              </a:rPr>
              <a:t>Forward Bias: Diffusion Current</a:t>
            </a:r>
          </a:p>
        </p:txBody>
      </p:sp>
      <p:sp>
        <p:nvSpPr>
          <p:cNvPr id="581635" name="Rectangle 3"/>
          <p:cNvSpPr>
            <a:spLocks noGrp="1" noChangeArrowheads="1"/>
          </p:cNvSpPr>
          <p:nvPr>
            <p:ph type="body" sz="half" idx="1"/>
          </p:nvPr>
        </p:nvSpPr>
        <p:spPr bwMode="auto">
          <a:xfrm>
            <a:off x="457200" y="1092200"/>
            <a:ext cx="3854378" cy="1013241"/>
          </a:xfrm>
          <a:noFill/>
          <a:ln>
            <a:miter lim="800000"/>
            <a:headEnd/>
            <a:tailEnd/>
          </a:ln>
        </p:spPr>
        <p:txBody>
          <a:bodyPr wrap="square" lIns="91440" tIns="45720" rIns="91440" bIns="45720" numCol="1" anchor="t" anchorCtr="0" compatLnSpc="1">
            <a:prstTxWarp prst="textNoShape">
              <a:avLst/>
            </a:prstTxWarp>
          </a:bodyPr>
          <a:lstStyle/>
          <a:p>
            <a:pPr>
              <a:buFontTx/>
              <a:buNone/>
            </a:pPr>
            <a:r>
              <a:rPr lang="en-US" sz="2400" b="1" dirty="0">
                <a:solidFill>
                  <a:srgbClr val="0000FF"/>
                </a:solidFill>
                <a:latin typeface="Times New Roman" pitchFamily="-65" charset="0"/>
              </a:rPr>
              <a:t>Hole diffusion current in </a:t>
            </a:r>
            <a:r>
              <a:rPr lang="en-US" sz="2400" b="1" i="1" dirty="0" err="1">
                <a:solidFill>
                  <a:srgbClr val="0000FF"/>
                </a:solidFill>
                <a:latin typeface="Times New Roman" pitchFamily="-65" charset="0"/>
              </a:rPr>
              <a:t>n</a:t>
            </a:r>
            <a:r>
              <a:rPr lang="en-US" sz="2400" b="1" dirty="0">
                <a:solidFill>
                  <a:srgbClr val="0000FF"/>
                </a:solidFill>
                <a:latin typeface="Times New Roman" pitchFamily="-65" charset="0"/>
              </a:rPr>
              <a:t>-side in the neutral region</a:t>
            </a:r>
          </a:p>
        </p:txBody>
      </p:sp>
      <p:graphicFrame>
        <p:nvGraphicFramePr>
          <p:cNvPr id="581636" name="Object 4"/>
          <p:cNvGraphicFramePr>
            <a:graphicFrameLocks noGrp="1" noChangeAspect="1"/>
          </p:cNvGraphicFramePr>
          <p:nvPr>
            <p:ph sz="half" idx="2"/>
          </p:nvPr>
        </p:nvGraphicFramePr>
        <p:xfrm>
          <a:off x="589993" y="2192932"/>
          <a:ext cx="3860799" cy="940812"/>
        </p:xfrm>
        <a:graphic>
          <a:graphicData uri="http://schemas.openxmlformats.org/presentationml/2006/ole">
            <mc:AlternateContent xmlns:mc="http://schemas.openxmlformats.org/markup-compatibility/2006">
              <mc:Choice xmlns:v="urn:schemas-microsoft-com:vml" Requires="v">
                <p:oleObj spid="_x0000_s1622056" name="Equation" r:id="rId3" imgW="1981080" imgH="482400" progId="Equation.3">
                  <p:embed/>
                </p:oleObj>
              </mc:Choice>
              <mc:Fallback>
                <p:oleObj name="Equation" r:id="rId3" imgW="1981080" imgH="4824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93" y="2192932"/>
                        <a:ext cx="3860799" cy="94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sp>
        <p:nvSpPr>
          <p:cNvPr id="581638" name="Text Box 6"/>
          <p:cNvSpPr txBox="1">
            <a:spLocks noChangeArrowheads="1"/>
          </p:cNvSpPr>
          <p:nvPr/>
        </p:nvSpPr>
        <p:spPr bwMode="auto">
          <a:xfrm>
            <a:off x="418371" y="3271483"/>
            <a:ext cx="4211109" cy="1015663"/>
          </a:xfrm>
          <a:prstGeom prst="rect">
            <a:avLst/>
          </a:prstGeom>
          <a:noFill/>
          <a:ln w="9525">
            <a:noFill/>
            <a:miter lim="800000"/>
            <a:headEnd/>
            <a:tailEnd/>
          </a:ln>
          <a:effectLst/>
        </p:spPr>
        <p:txBody>
          <a:bodyPr wrap="square">
            <a:prstTxWarp prst="textNoShape">
              <a:avLst/>
            </a:prstTxWarp>
            <a:spAutoFit/>
          </a:bodyPr>
          <a:lstStyle/>
          <a:p>
            <a:r>
              <a:rPr lang="en-US" sz="2000" dirty="0"/>
              <a:t>There is a similar expression for the electron diffusion current density </a:t>
            </a:r>
            <a:r>
              <a:rPr lang="en-US" sz="2000" i="1" dirty="0" err="1"/>
              <a:t>J</a:t>
            </a:r>
            <a:r>
              <a:rPr lang="en-US" sz="2000" i="1" baseline="-25000" dirty="0" err="1"/>
              <a:t>D</a:t>
            </a:r>
            <a:r>
              <a:rPr lang="en-US" sz="2000" baseline="-25000" dirty="0" err="1"/>
              <a:t>,elec</a:t>
            </a:r>
            <a:r>
              <a:rPr lang="en-US" sz="2000" dirty="0"/>
              <a:t> in the </a:t>
            </a:r>
            <a:r>
              <a:rPr lang="en-US" sz="2000" i="1" dirty="0" err="1"/>
              <a:t>p</a:t>
            </a:r>
            <a:r>
              <a:rPr lang="en-US" sz="2000" dirty="0"/>
              <a:t>-region.</a:t>
            </a:r>
          </a:p>
        </p:txBody>
      </p:sp>
      <p:sp>
        <p:nvSpPr>
          <p:cNvPr id="7" name="Rectangle 3"/>
          <p:cNvSpPr txBox="1">
            <a:spLocks noChangeArrowheads="1"/>
          </p:cNvSpPr>
          <p:nvPr/>
        </p:nvSpPr>
        <p:spPr bwMode="auto">
          <a:xfrm>
            <a:off x="221092" y="4377943"/>
            <a:ext cx="3605841" cy="49885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kern="0" cap="none" spc="0" normalizeH="0" baseline="0" noProof="0" dirty="0">
                <a:ln>
                  <a:noFill/>
                </a:ln>
                <a:solidFill>
                  <a:srgbClr val="0000FF"/>
                </a:solidFill>
                <a:effectLst/>
                <a:uLnTx/>
                <a:uFillTx/>
                <a:latin typeface="Times New Roman" pitchFamily="-65" charset="0"/>
                <a:ea typeface="+mn-ea"/>
                <a:cs typeface="+mn-cs"/>
              </a:rPr>
              <a:t>Ideal diode (Shockley) equation</a:t>
            </a:r>
          </a:p>
        </p:txBody>
      </p:sp>
      <p:graphicFrame>
        <p:nvGraphicFramePr>
          <p:cNvPr id="8" name="Object 4"/>
          <p:cNvGraphicFramePr>
            <a:graphicFrameLocks noGrp="1" noChangeAspect="1"/>
          </p:cNvGraphicFramePr>
          <p:nvPr/>
        </p:nvGraphicFramePr>
        <p:xfrm>
          <a:off x="660398" y="5064477"/>
          <a:ext cx="2764367" cy="921456"/>
        </p:xfrm>
        <a:graphic>
          <a:graphicData uri="http://schemas.openxmlformats.org/presentationml/2006/ole">
            <mc:AlternateContent xmlns:mc="http://schemas.openxmlformats.org/markup-compatibility/2006">
              <mc:Choice xmlns:v="urn:schemas-microsoft-com:vml" Requires="v">
                <p:oleObj spid="_x0000_s1622057" name="Equation" r:id="rId5" imgW="1371600" imgH="457200" progId="Equation.3">
                  <p:embed/>
                </p:oleObj>
              </mc:Choice>
              <mc:Fallback>
                <p:oleObj name="Equation" r:id="rId5" imgW="1371600" imgH="4572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398" y="5064477"/>
                        <a:ext cx="2764367" cy="92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sp>
        <p:nvSpPr>
          <p:cNvPr id="9" name="Text Box 6"/>
          <p:cNvSpPr txBox="1">
            <a:spLocks noChangeArrowheads="1"/>
          </p:cNvSpPr>
          <p:nvPr/>
        </p:nvSpPr>
        <p:spPr bwMode="auto">
          <a:xfrm>
            <a:off x="4264928" y="4372588"/>
            <a:ext cx="4245661" cy="400110"/>
          </a:xfrm>
          <a:prstGeom prst="rect">
            <a:avLst/>
          </a:prstGeom>
          <a:noFill/>
          <a:ln w="9525">
            <a:noFill/>
            <a:miter lim="800000"/>
            <a:headEnd/>
            <a:tailEnd/>
          </a:ln>
          <a:effectLst/>
        </p:spPr>
        <p:txBody>
          <a:bodyPr wrap="square">
            <a:prstTxWarp prst="textNoShape">
              <a:avLst/>
            </a:prstTxWarp>
            <a:spAutoFit/>
          </a:bodyPr>
          <a:lstStyle/>
          <a:p>
            <a:r>
              <a:rPr lang="en-US" sz="2000" b="1" dirty="0">
                <a:solidFill>
                  <a:srgbClr val="0000FF"/>
                </a:solidFill>
              </a:rPr>
              <a:t>Reverse saturation current</a:t>
            </a:r>
          </a:p>
        </p:txBody>
      </p:sp>
      <p:graphicFrame>
        <p:nvGraphicFramePr>
          <p:cNvPr id="10" name="Object 7"/>
          <p:cNvGraphicFramePr>
            <a:graphicFrameLocks noGrp="1" noChangeAspect="1"/>
          </p:cNvGraphicFramePr>
          <p:nvPr/>
        </p:nvGraphicFramePr>
        <p:xfrm>
          <a:off x="4320679" y="5048237"/>
          <a:ext cx="3107234" cy="893776"/>
        </p:xfrm>
        <a:graphic>
          <a:graphicData uri="http://schemas.openxmlformats.org/presentationml/2006/ole">
            <mc:AlternateContent xmlns:mc="http://schemas.openxmlformats.org/markup-compatibility/2006">
              <mc:Choice xmlns:v="urn:schemas-microsoft-com:vml" Requires="v">
                <p:oleObj spid="_x0000_s1622058" name="Equation" r:id="rId7" imgW="1765080" imgH="507960" progId="Equation.3">
                  <p:embed/>
                </p:oleObj>
              </mc:Choice>
              <mc:Fallback>
                <p:oleObj name="Equation" r:id="rId7" imgW="1765080" imgH="50796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679" y="5048237"/>
                        <a:ext cx="3107234" cy="89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sp>
        <p:nvSpPr>
          <p:cNvPr id="11" name="TextBox 10"/>
          <p:cNvSpPr txBox="1"/>
          <p:nvPr/>
        </p:nvSpPr>
        <p:spPr>
          <a:xfrm>
            <a:off x="4935476" y="1448187"/>
            <a:ext cx="4010771" cy="2400657"/>
          </a:xfrm>
          <a:prstGeom prst="rect">
            <a:avLst/>
          </a:prstGeom>
          <a:noFill/>
        </p:spPr>
        <p:txBody>
          <a:bodyPr wrap="square" rtlCol="0">
            <a:spAutoFit/>
          </a:bodyPr>
          <a:lstStyle/>
          <a:p>
            <a:pPr>
              <a:spcAft>
                <a:spcPts val="600"/>
              </a:spcAft>
              <a:buFont typeface="Arial"/>
              <a:buChar char="•"/>
            </a:pPr>
            <a:r>
              <a:rPr lang="en-US" sz="2000" dirty="0"/>
              <a:t>The total current is assumed to be the sum of the diffusion currents at the two edges of the depletion region.</a:t>
            </a:r>
          </a:p>
          <a:p>
            <a:pPr>
              <a:spcAft>
                <a:spcPts val="600"/>
              </a:spcAft>
              <a:buFont typeface="Arial"/>
              <a:buChar char="•"/>
            </a:pPr>
            <a:r>
              <a:rPr lang="en-US" sz="2000" dirty="0"/>
              <a:t>Where it assumed that drift current is small.</a:t>
            </a:r>
          </a:p>
          <a:p>
            <a:pPr>
              <a:spcAft>
                <a:spcPts val="600"/>
              </a:spcAft>
              <a:buFont typeface="Arial"/>
              <a:buChar char="•"/>
            </a:pPr>
            <a:r>
              <a:rPr lang="en-US" sz="2000" dirty="0"/>
              <a:t>This leads to the ideal diode equation. </a:t>
            </a:r>
          </a:p>
        </p:txBody>
      </p:sp>
    </p:spTree>
    <p:extLst>
      <p:ext uri="{BB962C8B-B14F-4D97-AF65-F5344CB8AC3E}">
        <p14:creationId xmlns:p14="http://schemas.microsoft.com/office/powerpoint/2010/main" val="764950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6.5</a:t>
            </a:r>
          </a:p>
        </p:txBody>
      </p:sp>
      <p:sp>
        <p:nvSpPr>
          <p:cNvPr id="5"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pic>
        <p:nvPicPr>
          <p:cNvPr id="29706" name="Picture 1034"/>
          <p:cNvPicPr>
            <a:picLocks noChangeAspect="1" noChangeArrowheads="1"/>
          </p:cNvPicPr>
          <p:nvPr/>
        </p:nvPicPr>
        <p:blipFill>
          <a:blip r:embed="rId3"/>
          <a:srcRect/>
          <a:stretch>
            <a:fillRect/>
          </a:stretch>
        </p:blipFill>
        <p:spPr bwMode="auto">
          <a:xfrm>
            <a:off x="758495" y="1120721"/>
            <a:ext cx="3430532" cy="2910832"/>
          </a:xfrm>
          <a:prstGeom prst="rect">
            <a:avLst/>
          </a:prstGeom>
          <a:noFill/>
          <a:ln w="9525">
            <a:noFill/>
            <a:miter lim="800000"/>
            <a:headEnd/>
            <a:tailEnd/>
          </a:ln>
          <a:effectLst/>
        </p:spPr>
      </p:pic>
      <p:sp>
        <p:nvSpPr>
          <p:cNvPr id="29707" name="Text Box 1035"/>
          <p:cNvSpPr txBox="1">
            <a:spLocks noChangeArrowheads="1"/>
          </p:cNvSpPr>
          <p:nvPr/>
        </p:nvSpPr>
        <p:spPr bwMode="auto">
          <a:xfrm>
            <a:off x="1746250" y="5553075"/>
            <a:ext cx="5308600" cy="366713"/>
          </a:xfrm>
          <a:prstGeom prst="rect">
            <a:avLst/>
          </a:prstGeom>
          <a:noFill/>
          <a:ln w="9525">
            <a:noFill/>
            <a:miter lim="800000"/>
            <a:headEnd/>
            <a:tailEnd/>
          </a:ln>
          <a:effectLst/>
        </p:spPr>
        <p:txBody>
          <a:bodyPr wrap="none">
            <a:prstTxWarp prst="textNoShape">
              <a:avLst/>
            </a:prstTxWarp>
            <a:spAutoFit/>
          </a:bodyPr>
          <a:lstStyle/>
          <a:p>
            <a:r>
              <a:rPr lang="en-US" sz="1800"/>
              <a:t>Minority carrier injection and diffusion in a short diode.</a:t>
            </a:r>
          </a:p>
        </p:txBody>
      </p:sp>
      <p:sp>
        <p:nvSpPr>
          <p:cNvPr id="6" name="Rectangle 3"/>
          <p:cNvSpPr txBox="1">
            <a:spLocks noChangeArrowheads="1"/>
          </p:cNvSpPr>
          <p:nvPr/>
        </p:nvSpPr>
        <p:spPr bwMode="auto">
          <a:xfrm>
            <a:off x="1782233" y="414867"/>
            <a:ext cx="3052233" cy="52493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2800" b="1" i="0" u="none" strike="noStrike" kern="0" cap="none" spc="0" normalizeH="0" baseline="0" noProof="0">
                <a:ln>
                  <a:noFill/>
                </a:ln>
                <a:solidFill>
                  <a:srgbClr val="0000FF"/>
                </a:solidFill>
                <a:effectLst/>
                <a:uLnTx/>
                <a:uFillTx/>
                <a:latin typeface="Times New Roman" pitchFamily="-65" charset="0"/>
                <a:ea typeface="+mn-ea"/>
                <a:cs typeface="+mn-cs"/>
              </a:rPr>
              <a:t>Short Diode</a:t>
            </a:r>
          </a:p>
        </p:txBody>
      </p:sp>
      <p:graphicFrame>
        <p:nvGraphicFramePr>
          <p:cNvPr id="7" name="Object 4"/>
          <p:cNvGraphicFramePr>
            <a:graphicFrameLocks noGrp="1" noChangeAspect="1"/>
          </p:cNvGraphicFramePr>
          <p:nvPr/>
        </p:nvGraphicFramePr>
        <p:xfrm>
          <a:off x="755904" y="4071039"/>
          <a:ext cx="4156306" cy="912699"/>
        </p:xfrm>
        <a:graphic>
          <a:graphicData uri="http://schemas.openxmlformats.org/presentationml/2006/ole">
            <mc:AlternateContent xmlns:mc="http://schemas.openxmlformats.org/markup-compatibility/2006">
              <mc:Choice xmlns:v="urn:schemas-microsoft-com:vml" Requires="v">
                <p:oleObj spid="_x0000_s1623056" name="Equation" r:id="rId4" imgW="2311200" imgH="507960" progId="Equation.3">
                  <p:embed/>
                </p:oleObj>
              </mc:Choice>
              <mc:Fallback>
                <p:oleObj name="Equation" r:id="rId4" imgW="2311200" imgH="50796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904" y="4071039"/>
                        <a:ext cx="4156306" cy="91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sp>
        <p:nvSpPr>
          <p:cNvPr id="8" name="Text Box 6"/>
          <p:cNvSpPr txBox="1">
            <a:spLocks noChangeArrowheads="1"/>
          </p:cNvSpPr>
          <p:nvPr/>
        </p:nvSpPr>
        <p:spPr bwMode="auto">
          <a:xfrm>
            <a:off x="5357557" y="4019679"/>
            <a:ext cx="3055872" cy="1323439"/>
          </a:xfrm>
          <a:prstGeom prst="rect">
            <a:avLst/>
          </a:prstGeom>
          <a:noFill/>
          <a:ln w="9525">
            <a:noFill/>
            <a:miter lim="800000"/>
            <a:headEnd/>
            <a:tailEnd/>
          </a:ln>
          <a:effectLst/>
        </p:spPr>
        <p:txBody>
          <a:bodyPr wrap="square">
            <a:prstTxWarp prst="textNoShape">
              <a:avLst/>
            </a:prstTxWarp>
            <a:spAutoFit/>
          </a:bodyPr>
          <a:lstStyle/>
          <a:p>
            <a:r>
              <a:rPr lang="en-US" sz="2000" dirty="0"/>
              <a:t>where </a:t>
            </a:r>
            <a:r>
              <a:rPr lang="en-US" sz="2000" dirty="0" err="1">
                <a:latin typeface="MT Extra" pitchFamily="-65" charset="0"/>
              </a:rPr>
              <a:t>l</a:t>
            </a:r>
            <a:r>
              <a:rPr lang="en-US" sz="2000" i="1" baseline="-25000" dirty="0" err="1"/>
              <a:t>n</a:t>
            </a:r>
            <a:r>
              <a:rPr lang="en-US" sz="2000" dirty="0"/>
              <a:t> and </a:t>
            </a:r>
            <a:r>
              <a:rPr lang="en-US" sz="2000" dirty="0" err="1">
                <a:latin typeface="MT Extra" pitchFamily="-65" charset="0"/>
              </a:rPr>
              <a:t>l</a:t>
            </a:r>
            <a:r>
              <a:rPr lang="en-US" sz="2000" i="1" baseline="-25000" dirty="0" err="1"/>
              <a:t>p</a:t>
            </a:r>
            <a:r>
              <a:rPr lang="en-US" sz="2000" dirty="0"/>
              <a:t> represent the lengths of the neutral </a:t>
            </a:r>
            <a:r>
              <a:rPr lang="en-US" sz="2000" i="1" dirty="0" err="1"/>
              <a:t>n</a:t>
            </a:r>
            <a:r>
              <a:rPr lang="en-US" sz="2000" i="1" dirty="0"/>
              <a:t>- </a:t>
            </a:r>
            <a:r>
              <a:rPr lang="en-US" sz="2000" dirty="0"/>
              <a:t>and </a:t>
            </a:r>
            <a:r>
              <a:rPr lang="en-US" sz="2000" i="1" dirty="0" err="1"/>
              <a:t>p</a:t>
            </a:r>
            <a:r>
              <a:rPr lang="en-US" sz="2000" i="1" dirty="0"/>
              <a:t>-</a:t>
            </a:r>
            <a:r>
              <a:rPr lang="en-US" sz="2000" dirty="0"/>
              <a:t>regions outside the depletion region.</a:t>
            </a:r>
          </a:p>
        </p:txBody>
      </p:sp>
      <p:sp>
        <p:nvSpPr>
          <p:cNvPr id="9" name="TextBox 8"/>
          <p:cNvSpPr txBox="1"/>
          <p:nvPr/>
        </p:nvSpPr>
        <p:spPr>
          <a:xfrm>
            <a:off x="5325413" y="824353"/>
            <a:ext cx="3398014" cy="2923877"/>
          </a:xfrm>
          <a:prstGeom prst="rect">
            <a:avLst/>
          </a:prstGeom>
          <a:noFill/>
        </p:spPr>
        <p:txBody>
          <a:bodyPr wrap="square" rtlCol="0">
            <a:spAutoFit/>
          </a:bodyPr>
          <a:lstStyle/>
          <a:p>
            <a:r>
              <a:rPr lang="en-US" dirty="0"/>
              <a:t>The geometry of the diode changes the expression for J</a:t>
            </a:r>
            <a:r>
              <a:rPr lang="en-US" baseline="-25000" dirty="0"/>
              <a:t>0 </a:t>
            </a:r>
          </a:p>
          <a:p>
            <a:endParaRPr lang="en-US" baseline="-25000" dirty="0"/>
          </a:p>
          <a:p>
            <a:r>
              <a:rPr lang="en-US" dirty="0"/>
              <a:t>For a short neutral region recombination can be ignored and the distribution is linear. </a:t>
            </a:r>
          </a:p>
        </p:txBody>
      </p:sp>
    </p:spTree>
    <p:extLst>
      <p:ext uri="{BB962C8B-B14F-4D97-AF65-F5344CB8AC3E}">
        <p14:creationId xmlns:p14="http://schemas.microsoft.com/office/powerpoint/2010/main" val="1684816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6.6</a:t>
            </a:r>
          </a:p>
        </p:txBody>
      </p:sp>
      <p:sp>
        <p:nvSpPr>
          <p:cNvPr id="5"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sp>
        <p:nvSpPr>
          <p:cNvPr id="32775" name="Rectangle 1031"/>
          <p:cNvSpPr>
            <a:spLocks noChangeArrowheads="1"/>
          </p:cNvSpPr>
          <p:nvPr/>
        </p:nvSpPr>
        <p:spPr bwMode="auto">
          <a:xfrm>
            <a:off x="245102" y="629188"/>
            <a:ext cx="4311580" cy="1200329"/>
          </a:xfrm>
          <a:prstGeom prst="rect">
            <a:avLst/>
          </a:prstGeom>
          <a:noFill/>
          <a:ln w="9525">
            <a:noFill/>
            <a:miter lim="800000"/>
            <a:headEnd/>
            <a:tailEnd/>
          </a:ln>
          <a:effectLst/>
        </p:spPr>
        <p:txBody>
          <a:bodyPr wrap="square">
            <a:prstTxWarp prst="textNoShape">
              <a:avLst/>
            </a:prstTxWarp>
            <a:spAutoFit/>
          </a:bodyPr>
          <a:lstStyle/>
          <a:p>
            <a:r>
              <a:rPr lang="en-US" sz="1800" dirty="0"/>
              <a:t>For a forward biased </a:t>
            </a:r>
            <a:r>
              <a:rPr lang="en-US" sz="1800" dirty="0" err="1"/>
              <a:t>pn</a:t>
            </a:r>
            <a:r>
              <a:rPr lang="en-US" sz="1800" dirty="0"/>
              <a:t> junction we have injection of excess carriers and their recombination in the</a:t>
            </a:r>
            <a:r>
              <a:rPr lang="el-GR" sz="1800" dirty="0"/>
              <a:t> </a:t>
            </a:r>
            <a:r>
              <a:rPr lang="en-US" sz="1800" dirty="0"/>
              <a:t>SCL which produces a second current component.</a:t>
            </a:r>
          </a:p>
        </p:txBody>
      </p:sp>
      <p:pic>
        <p:nvPicPr>
          <p:cNvPr id="32778" name="Picture 1034"/>
          <p:cNvPicPr>
            <a:picLocks noChangeAspect="1" noChangeArrowheads="1"/>
          </p:cNvPicPr>
          <p:nvPr/>
        </p:nvPicPr>
        <p:blipFill>
          <a:blip r:embed="rId3"/>
          <a:srcRect/>
          <a:stretch>
            <a:fillRect/>
          </a:stretch>
        </p:blipFill>
        <p:spPr bwMode="auto">
          <a:xfrm>
            <a:off x="5147116" y="1213290"/>
            <a:ext cx="3639079" cy="2793484"/>
          </a:xfrm>
          <a:prstGeom prst="rect">
            <a:avLst/>
          </a:prstGeom>
          <a:noFill/>
          <a:ln w="9525">
            <a:noFill/>
            <a:miter lim="800000"/>
            <a:headEnd/>
            <a:tailEnd/>
          </a:ln>
          <a:effectLst/>
        </p:spPr>
      </p:pic>
      <p:sp>
        <p:nvSpPr>
          <p:cNvPr id="6" name="Rectangle 3"/>
          <p:cNvSpPr txBox="1">
            <a:spLocks noChangeArrowheads="1"/>
          </p:cNvSpPr>
          <p:nvPr/>
        </p:nvSpPr>
        <p:spPr bwMode="auto">
          <a:xfrm>
            <a:off x="410632" y="1861296"/>
            <a:ext cx="2671234" cy="44026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FF"/>
                </a:solidFill>
                <a:effectLst/>
                <a:uLnTx/>
                <a:uFillTx/>
                <a:latin typeface="Times New Roman" pitchFamily="-65" charset="0"/>
                <a:ea typeface="+mn-ea"/>
                <a:cs typeface="+mn-cs"/>
              </a:rPr>
              <a:t>Recombination Current</a:t>
            </a:r>
          </a:p>
        </p:txBody>
      </p:sp>
      <p:graphicFrame>
        <p:nvGraphicFramePr>
          <p:cNvPr id="7" name="Object 4"/>
          <p:cNvGraphicFramePr>
            <a:graphicFrameLocks noGrp="1" noChangeAspect="1"/>
          </p:cNvGraphicFramePr>
          <p:nvPr/>
        </p:nvGraphicFramePr>
        <p:xfrm>
          <a:off x="463550" y="2304208"/>
          <a:ext cx="3138774" cy="395286"/>
        </p:xfrm>
        <a:graphic>
          <a:graphicData uri="http://schemas.openxmlformats.org/presentationml/2006/ole">
            <mc:AlternateContent xmlns:mc="http://schemas.openxmlformats.org/markup-compatibility/2006">
              <mc:Choice xmlns:v="urn:schemas-microsoft-com:vml" Requires="v">
                <p:oleObj spid="_x0000_s1624140" name="Equation" r:id="rId4" imgW="1815840" imgH="228600" progId="Equation.3">
                  <p:embed/>
                </p:oleObj>
              </mc:Choice>
              <mc:Fallback>
                <p:oleObj name="Equation" r:id="rId4" imgW="1815840" imgH="2286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50" y="2304208"/>
                        <a:ext cx="3138774" cy="395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sp>
        <p:nvSpPr>
          <p:cNvPr id="8" name="Text Box 6"/>
          <p:cNvSpPr txBox="1">
            <a:spLocks noChangeArrowheads="1"/>
          </p:cNvSpPr>
          <p:nvPr/>
        </p:nvSpPr>
        <p:spPr bwMode="auto">
          <a:xfrm>
            <a:off x="441325" y="3562035"/>
            <a:ext cx="3508810" cy="646331"/>
          </a:xfrm>
          <a:prstGeom prst="rect">
            <a:avLst/>
          </a:prstGeom>
          <a:noFill/>
          <a:ln w="9525">
            <a:noFill/>
            <a:miter lim="800000"/>
            <a:headEnd/>
            <a:tailEnd/>
          </a:ln>
          <a:effectLst/>
        </p:spPr>
        <p:txBody>
          <a:bodyPr wrap="square">
            <a:prstTxWarp prst="textNoShape">
              <a:avLst/>
            </a:prstTxWarp>
            <a:spAutoFit/>
          </a:bodyPr>
          <a:lstStyle/>
          <a:p>
            <a:r>
              <a:rPr lang="en-US" sz="1800" b="1" dirty="0">
                <a:solidFill>
                  <a:srgbClr val="0000FF"/>
                </a:solidFill>
              </a:rPr>
              <a:t>Total diode current = diffusion + recombination</a:t>
            </a:r>
          </a:p>
        </p:txBody>
      </p:sp>
      <p:graphicFrame>
        <p:nvGraphicFramePr>
          <p:cNvPr id="9" name="Object 7"/>
          <p:cNvGraphicFramePr>
            <a:graphicFrameLocks noGrp="1" noChangeAspect="1"/>
          </p:cNvGraphicFramePr>
          <p:nvPr/>
        </p:nvGraphicFramePr>
        <p:xfrm>
          <a:off x="619125" y="4263181"/>
          <a:ext cx="2909081" cy="611089"/>
        </p:xfrm>
        <a:graphic>
          <a:graphicData uri="http://schemas.openxmlformats.org/presentationml/2006/ole">
            <mc:AlternateContent xmlns:mc="http://schemas.openxmlformats.org/markup-compatibility/2006">
              <mc:Choice xmlns:v="urn:schemas-microsoft-com:vml" Requires="v">
                <p:oleObj spid="_x0000_s1624141" name="Equation" r:id="rId6" imgW="2057400" imgH="431640" progId="Equation.3">
                  <p:embed/>
                </p:oleObj>
              </mc:Choice>
              <mc:Fallback>
                <p:oleObj name="Equation" r:id="rId6" imgW="2057400" imgH="43164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25" y="4263181"/>
                        <a:ext cx="2909081" cy="61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graphicFrame>
        <p:nvGraphicFramePr>
          <p:cNvPr id="10" name="Object 9"/>
          <p:cNvGraphicFramePr>
            <a:graphicFrameLocks noChangeAspect="1"/>
          </p:cNvGraphicFramePr>
          <p:nvPr/>
        </p:nvGraphicFramePr>
        <p:xfrm>
          <a:off x="3608917" y="4263491"/>
          <a:ext cx="732594" cy="582084"/>
        </p:xfrm>
        <a:graphic>
          <a:graphicData uri="http://schemas.openxmlformats.org/presentationml/2006/ole">
            <mc:AlternateContent xmlns:mc="http://schemas.openxmlformats.org/markup-compatibility/2006">
              <mc:Choice xmlns:v="urn:schemas-microsoft-com:vml" Requires="v">
                <p:oleObj spid="_x0000_s1624142" name="Equation" r:id="rId8" imgW="495000" imgH="393480" progId="Equation.3">
                  <p:embed/>
                </p:oleObj>
              </mc:Choice>
              <mc:Fallback>
                <p:oleObj name="Equation" r:id="rId8" imgW="49500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8917" y="4263491"/>
                        <a:ext cx="732594" cy="5820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0"/>
          <p:cNvSpPr txBox="1">
            <a:spLocks noChangeArrowheads="1"/>
          </p:cNvSpPr>
          <p:nvPr/>
        </p:nvSpPr>
        <p:spPr bwMode="auto">
          <a:xfrm>
            <a:off x="492125" y="5070160"/>
            <a:ext cx="3418083" cy="369332"/>
          </a:xfrm>
          <a:prstGeom prst="rect">
            <a:avLst/>
          </a:prstGeom>
          <a:noFill/>
          <a:ln w="9525">
            <a:noFill/>
            <a:miter lim="800000"/>
            <a:headEnd/>
            <a:tailEnd/>
          </a:ln>
          <a:effectLst/>
        </p:spPr>
        <p:txBody>
          <a:bodyPr wrap="square">
            <a:prstTxWarp prst="textNoShape">
              <a:avLst/>
            </a:prstTxWarp>
            <a:spAutoFit/>
          </a:bodyPr>
          <a:lstStyle/>
          <a:p>
            <a:r>
              <a:rPr lang="en-US" sz="1800" b="1" dirty="0">
                <a:solidFill>
                  <a:srgbClr val="0000FF"/>
                </a:solidFill>
              </a:rPr>
              <a:t>The diode equation</a:t>
            </a:r>
          </a:p>
        </p:txBody>
      </p:sp>
      <p:graphicFrame>
        <p:nvGraphicFramePr>
          <p:cNvPr id="12" name="Object 12"/>
          <p:cNvGraphicFramePr>
            <a:graphicFrameLocks noChangeAspect="1"/>
          </p:cNvGraphicFramePr>
          <p:nvPr/>
        </p:nvGraphicFramePr>
        <p:xfrm>
          <a:off x="444499" y="2712193"/>
          <a:ext cx="2320431" cy="658096"/>
        </p:xfrm>
        <a:graphic>
          <a:graphicData uri="http://schemas.openxmlformats.org/presentationml/2006/ole">
            <mc:AlternateContent xmlns:mc="http://schemas.openxmlformats.org/markup-compatibility/2006">
              <mc:Choice xmlns:v="urn:schemas-microsoft-com:vml" Requires="v">
                <p:oleObj spid="_x0000_s1624143" name="Equation" r:id="rId10" imgW="1701720" imgH="482400" progId="Equation.3">
                  <p:embed/>
                </p:oleObj>
              </mc:Choice>
              <mc:Fallback>
                <p:oleObj name="Equation" r:id="rId10" imgW="170172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499" y="2712193"/>
                        <a:ext cx="2320431" cy="658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3"/>
          <p:cNvGraphicFramePr>
            <a:graphicFrameLocks noChangeAspect="1"/>
          </p:cNvGraphicFramePr>
          <p:nvPr/>
        </p:nvGraphicFramePr>
        <p:xfrm>
          <a:off x="645583" y="5493493"/>
          <a:ext cx="1843617" cy="762265"/>
        </p:xfrm>
        <a:graphic>
          <a:graphicData uri="http://schemas.openxmlformats.org/presentationml/2006/ole">
            <mc:AlternateContent xmlns:mc="http://schemas.openxmlformats.org/markup-compatibility/2006">
              <mc:Choice xmlns:v="urn:schemas-microsoft-com:vml" Requires="v">
                <p:oleObj spid="_x0000_s1624144" name="Equation" r:id="rId12" imgW="1104840" imgH="457200" progId="Equation.3">
                  <p:embed/>
                </p:oleObj>
              </mc:Choice>
              <mc:Fallback>
                <p:oleObj name="Equation" r:id="rId12" imgW="1104840" imgH="457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5583" y="5493493"/>
                        <a:ext cx="1843617" cy="762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4"/>
          <p:cNvGraphicFramePr>
            <a:graphicFrameLocks noChangeAspect="1"/>
          </p:cNvGraphicFramePr>
          <p:nvPr/>
        </p:nvGraphicFramePr>
        <p:xfrm>
          <a:off x="2681817" y="5564236"/>
          <a:ext cx="689581" cy="548217"/>
        </p:xfrm>
        <a:graphic>
          <a:graphicData uri="http://schemas.openxmlformats.org/presentationml/2006/ole">
            <mc:AlternateContent xmlns:mc="http://schemas.openxmlformats.org/markup-compatibility/2006">
              <mc:Choice xmlns:v="urn:schemas-microsoft-com:vml" Requires="v">
                <p:oleObj spid="_x0000_s1624145" name="Equation" r:id="rId14" imgW="495000" imgH="393480" progId="Equation.3">
                  <p:embed/>
                </p:oleObj>
              </mc:Choice>
              <mc:Fallback>
                <p:oleObj name="Equation" r:id="rId14" imgW="495000" imgH="393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81817" y="5564236"/>
                        <a:ext cx="689581" cy="548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Picture 1031"/>
          <p:cNvPicPr>
            <a:picLocks noChangeAspect="1" noChangeArrowheads="1"/>
          </p:cNvPicPr>
          <p:nvPr/>
        </p:nvPicPr>
        <p:blipFill>
          <a:blip r:embed="rId16"/>
          <a:srcRect/>
          <a:stretch>
            <a:fillRect/>
          </a:stretch>
        </p:blipFill>
        <p:spPr bwMode="auto">
          <a:xfrm>
            <a:off x="5131246" y="3886200"/>
            <a:ext cx="3208420" cy="2383970"/>
          </a:xfrm>
          <a:prstGeom prst="rect">
            <a:avLst/>
          </a:prstGeom>
          <a:noFill/>
          <a:ln w="9525">
            <a:noFill/>
            <a:miter lim="800000"/>
            <a:headEnd/>
            <a:tailEnd/>
          </a:ln>
          <a:effectLst/>
        </p:spPr>
      </p:pic>
      <p:sp>
        <p:nvSpPr>
          <p:cNvPr id="17" name="TextBox 16"/>
          <p:cNvSpPr txBox="1"/>
          <p:nvPr/>
        </p:nvSpPr>
        <p:spPr>
          <a:xfrm>
            <a:off x="345371" y="133679"/>
            <a:ext cx="4902054" cy="461665"/>
          </a:xfrm>
          <a:prstGeom prst="rect">
            <a:avLst/>
          </a:prstGeom>
          <a:noFill/>
        </p:spPr>
        <p:txBody>
          <a:bodyPr wrap="square" rtlCol="0">
            <a:spAutoFit/>
          </a:bodyPr>
          <a:lstStyle/>
          <a:p>
            <a:r>
              <a:rPr lang="en-US" dirty="0"/>
              <a:t>Model ignores a number of effects.</a:t>
            </a:r>
          </a:p>
        </p:txBody>
      </p:sp>
      <p:sp>
        <p:nvSpPr>
          <p:cNvPr id="18" name="TextBox 17"/>
          <p:cNvSpPr txBox="1"/>
          <p:nvPr/>
        </p:nvSpPr>
        <p:spPr>
          <a:xfrm>
            <a:off x="5748770" y="601556"/>
            <a:ext cx="1851589" cy="461665"/>
          </a:xfrm>
          <a:prstGeom prst="rect">
            <a:avLst/>
          </a:prstGeom>
          <a:noFill/>
        </p:spPr>
        <p:txBody>
          <a:bodyPr wrap="none" rtlCol="0">
            <a:spAutoFit/>
          </a:bodyPr>
          <a:lstStyle/>
          <a:p>
            <a:r>
              <a:rPr lang="en-US" dirty="0"/>
              <a:t>Forward Bias </a:t>
            </a:r>
          </a:p>
        </p:txBody>
      </p:sp>
    </p:spTree>
    <p:extLst>
      <p:ext uri="{BB962C8B-B14F-4D97-AF65-F5344CB8AC3E}">
        <p14:creationId xmlns:p14="http://schemas.microsoft.com/office/powerpoint/2010/main" val="2138844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6.11</a:t>
            </a:r>
          </a:p>
        </p:txBody>
      </p:sp>
      <p:sp>
        <p:nvSpPr>
          <p:cNvPr id="5"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pic>
        <p:nvPicPr>
          <p:cNvPr id="551946" name="Picture 10"/>
          <p:cNvPicPr>
            <a:picLocks noChangeAspect="1" noChangeArrowheads="1"/>
          </p:cNvPicPr>
          <p:nvPr/>
        </p:nvPicPr>
        <p:blipFill>
          <a:blip r:embed="rId2"/>
          <a:srcRect/>
          <a:stretch>
            <a:fillRect/>
          </a:stretch>
        </p:blipFill>
        <p:spPr bwMode="auto">
          <a:xfrm>
            <a:off x="1414910" y="1715544"/>
            <a:ext cx="6149849" cy="3011931"/>
          </a:xfrm>
          <a:prstGeom prst="rect">
            <a:avLst/>
          </a:prstGeom>
          <a:noFill/>
          <a:ln w="9525">
            <a:noFill/>
            <a:miter lim="800000"/>
            <a:headEnd/>
            <a:tailEnd/>
          </a:ln>
          <a:effectLst/>
        </p:spPr>
      </p:pic>
      <p:sp>
        <p:nvSpPr>
          <p:cNvPr id="551949" name="Text Box 13"/>
          <p:cNvSpPr txBox="1">
            <a:spLocks noChangeArrowheads="1"/>
          </p:cNvSpPr>
          <p:nvPr/>
        </p:nvSpPr>
        <p:spPr bwMode="auto">
          <a:xfrm>
            <a:off x="196850" y="4913313"/>
            <a:ext cx="8640763" cy="915987"/>
          </a:xfrm>
          <a:prstGeom prst="rect">
            <a:avLst/>
          </a:prstGeom>
          <a:noFill/>
          <a:ln w="9525">
            <a:noFill/>
            <a:miter lim="800000"/>
            <a:headEnd/>
            <a:tailEnd/>
          </a:ln>
          <a:effectLst/>
        </p:spPr>
        <p:txBody>
          <a:bodyPr>
            <a:prstTxWarp prst="textNoShape">
              <a:avLst/>
            </a:prstTxWarp>
            <a:spAutoFit/>
          </a:bodyPr>
          <a:lstStyle/>
          <a:p>
            <a:r>
              <a:rPr lang="en-US" sz="1800" dirty="0"/>
              <a:t>Energy band diagrams for a </a:t>
            </a:r>
            <a:r>
              <a:rPr lang="en-US" sz="1800" dirty="0" err="1"/>
              <a:t>pn</a:t>
            </a:r>
            <a:r>
              <a:rPr lang="en-US" sz="1800" dirty="0"/>
              <a:t> junction under (</a:t>
            </a:r>
            <a:r>
              <a:rPr lang="en-US" sz="1800" dirty="0" err="1"/>
              <a:t>c</a:t>
            </a:r>
            <a:r>
              <a:rPr lang="en-US" sz="1800" dirty="0"/>
              <a:t>)  reverse bias conditions; and </a:t>
            </a:r>
          </a:p>
          <a:p>
            <a:r>
              <a:rPr lang="en-US" sz="1800" dirty="0"/>
              <a:t>(</a:t>
            </a:r>
            <a:r>
              <a:rPr lang="en-US" sz="1800" dirty="0" err="1"/>
              <a:t>d</a:t>
            </a:r>
            <a:r>
              <a:rPr lang="en-US" sz="1800" dirty="0"/>
              <a:t>) thermal generation of electron hole pairs in the depletion region results in a small reverse current.</a:t>
            </a:r>
          </a:p>
        </p:txBody>
      </p:sp>
      <p:sp>
        <p:nvSpPr>
          <p:cNvPr id="6" name="TextBox 5"/>
          <p:cNvSpPr txBox="1"/>
          <p:nvPr/>
        </p:nvSpPr>
        <p:spPr>
          <a:xfrm>
            <a:off x="824436" y="456736"/>
            <a:ext cx="7910131" cy="1015663"/>
          </a:xfrm>
          <a:prstGeom prst="rect">
            <a:avLst/>
          </a:prstGeom>
          <a:noFill/>
        </p:spPr>
        <p:txBody>
          <a:bodyPr wrap="square" rtlCol="0">
            <a:spAutoFit/>
          </a:bodyPr>
          <a:lstStyle/>
          <a:p>
            <a:r>
              <a:rPr lang="en-US" sz="2000" dirty="0"/>
              <a:t>Reverse bias increases the barrier height and depletion width and we use the same analysis.  However, we also get significant thermal generation in the depletion region as the carrier distributions are suppressed.</a:t>
            </a:r>
          </a:p>
        </p:txBody>
      </p:sp>
    </p:spTree>
    <p:extLst>
      <p:ext uri="{BB962C8B-B14F-4D97-AF65-F5344CB8AC3E}">
        <p14:creationId xmlns:p14="http://schemas.microsoft.com/office/powerpoint/2010/main" val="837937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3" name="Rectangle 2"/>
          <p:cNvSpPr>
            <a:spLocks noGrp="1" noChangeArrowheads="1"/>
          </p:cNvSpPr>
          <p:nvPr>
            <p:ph type="title"/>
          </p:nvPr>
        </p:nvSpPr>
        <p:spPr bwMode="auto">
          <a:xfrm>
            <a:off x="684213" y="188913"/>
            <a:ext cx="7772400" cy="647700"/>
          </a:xfrm>
          <a:solidFill>
            <a:srgbClr val="FFFFFF"/>
          </a:solidFill>
          <a:ln>
            <a:solidFill>
              <a:schemeClr val="bg1"/>
            </a:solidFill>
            <a:miter lim="800000"/>
            <a:headEnd/>
            <a:tailEnd/>
          </a:ln>
        </p:spPr>
        <p:txBody>
          <a:bodyPr wrap="square" lIns="91440" tIns="45720" rIns="91440" bIns="45720" numCol="1" anchor="t" anchorCtr="0" compatLnSpc="1">
            <a:prstTxWarp prst="textNoShape">
              <a:avLst/>
            </a:prstTxWarp>
          </a:bodyPr>
          <a:lstStyle/>
          <a:p>
            <a:pPr eaLnBrk="1" hangingPunct="1"/>
            <a:r>
              <a:rPr lang="en-US" sz="3200" b="1">
                <a:solidFill>
                  <a:srgbClr val="ED181E"/>
                </a:solidFill>
                <a:latin typeface="Times New Roman" pitchFamily="-111" charset="0"/>
              </a:rPr>
              <a:t>Definition of Drift Velocity</a:t>
            </a:r>
            <a:endParaRPr lang="en-US" sz="3200">
              <a:latin typeface="Times New Roman" pitchFamily="-111" charset="0"/>
            </a:endParaRPr>
          </a:p>
        </p:txBody>
      </p:sp>
      <p:graphicFrame>
        <p:nvGraphicFramePr>
          <p:cNvPr id="1495042" name="Object 2"/>
          <p:cNvGraphicFramePr>
            <a:graphicFrameLocks noChangeAspect="1"/>
          </p:cNvGraphicFramePr>
          <p:nvPr/>
        </p:nvGraphicFramePr>
        <p:xfrm>
          <a:off x="609600" y="1066800"/>
          <a:ext cx="6264275" cy="1082675"/>
        </p:xfrm>
        <a:graphic>
          <a:graphicData uri="http://schemas.openxmlformats.org/presentationml/2006/ole">
            <mc:AlternateContent xmlns:mc="http://schemas.openxmlformats.org/markup-compatibility/2006">
              <mc:Choice xmlns:v="urn:schemas-microsoft-com:vml" Requires="v">
                <p:oleObj spid="_x0000_s1629198" name="Equation" r:id="rId3" imgW="2057400" imgH="355600" progId="Equation.3">
                  <p:embed/>
                </p:oleObj>
              </mc:Choice>
              <mc:Fallback>
                <p:oleObj name="Equation" r:id="rId3" imgW="20574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066800"/>
                        <a:ext cx="6264275"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5044" name="Text Box 4"/>
          <p:cNvSpPr txBox="1">
            <a:spLocks noChangeArrowheads="1"/>
          </p:cNvSpPr>
          <p:nvPr/>
        </p:nvSpPr>
        <p:spPr bwMode="auto">
          <a:xfrm>
            <a:off x="457200" y="2286000"/>
            <a:ext cx="7620000" cy="830997"/>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2400" i="1" dirty="0" err="1">
                <a:latin typeface="Times" pitchFamily="-111" charset="0"/>
              </a:rPr>
              <a:t>v</a:t>
            </a:r>
            <a:r>
              <a:rPr lang="en-US" sz="2400" i="1" baseline="-25000" dirty="0" err="1">
                <a:latin typeface="Times New Roman" pitchFamily="-111" charset="0"/>
              </a:rPr>
              <a:t>dx</a:t>
            </a:r>
            <a:r>
              <a:rPr lang="en-US" sz="2400" dirty="0">
                <a:latin typeface="Times" pitchFamily="-111" charset="0"/>
              </a:rPr>
              <a:t> </a:t>
            </a:r>
            <a:r>
              <a:rPr lang="en-US" sz="2400" dirty="0">
                <a:latin typeface="Times New Roman" pitchFamily="-111" charset="0"/>
              </a:rPr>
              <a:t>= drift velocity in </a:t>
            </a:r>
            <a:r>
              <a:rPr lang="en-US" sz="2400" i="1" dirty="0" err="1">
                <a:latin typeface="Times New Roman" pitchFamily="-111" charset="0"/>
              </a:rPr>
              <a:t>x</a:t>
            </a:r>
            <a:r>
              <a:rPr lang="en-US" sz="2400" dirty="0">
                <a:latin typeface="Times New Roman" pitchFamily="-111" charset="0"/>
              </a:rPr>
              <a:t> direction, </a:t>
            </a:r>
            <a:r>
              <a:rPr lang="en-US" sz="2400" i="1" dirty="0">
                <a:latin typeface="Times New Roman" pitchFamily="-111" charset="0"/>
              </a:rPr>
              <a:t>N</a:t>
            </a:r>
            <a:r>
              <a:rPr lang="en-US" sz="2400" dirty="0">
                <a:latin typeface="Times New Roman" pitchFamily="-111" charset="0"/>
              </a:rPr>
              <a:t> = number of conduction electrons, </a:t>
            </a:r>
            <a:r>
              <a:rPr lang="en-US" sz="2400" i="1" dirty="0" err="1">
                <a:latin typeface="Times New Roman" pitchFamily="-111" charset="0"/>
              </a:rPr>
              <a:t>v</a:t>
            </a:r>
            <a:r>
              <a:rPr lang="en-US" sz="2400" i="1" baseline="-25000" dirty="0" err="1">
                <a:latin typeface="Times New Roman" pitchFamily="-111" charset="0"/>
              </a:rPr>
              <a:t>xi</a:t>
            </a:r>
            <a:r>
              <a:rPr lang="en-US" sz="2400" dirty="0">
                <a:latin typeface="Times New Roman" pitchFamily="-111" charset="0"/>
              </a:rPr>
              <a:t> = </a:t>
            </a:r>
            <a:r>
              <a:rPr lang="en-US" sz="2400" i="1" dirty="0" err="1">
                <a:latin typeface="Times New Roman" pitchFamily="-111" charset="0"/>
              </a:rPr>
              <a:t>x</a:t>
            </a:r>
            <a:r>
              <a:rPr lang="en-US" sz="2400" dirty="0">
                <a:latin typeface="Times New Roman" pitchFamily="-111" charset="0"/>
              </a:rPr>
              <a:t> direction velocity of </a:t>
            </a:r>
            <a:r>
              <a:rPr lang="en-US" sz="2400" i="1" dirty="0" err="1">
                <a:latin typeface="Times New Roman" pitchFamily="-111" charset="0"/>
              </a:rPr>
              <a:t>i</a:t>
            </a:r>
            <a:r>
              <a:rPr lang="en-US" sz="2400" dirty="0" err="1">
                <a:latin typeface="Times New Roman" pitchFamily="-111" charset="0"/>
              </a:rPr>
              <a:t>th</a:t>
            </a:r>
            <a:r>
              <a:rPr lang="en-US" sz="2400" dirty="0">
                <a:latin typeface="Times New Roman" pitchFamily="-111" charset="0"/>
              </a:rPr>
              <a:t> electron</a:t>
            </a:r>
          </a:p>
        </p:txBody>
      </p:sp>
      <p:sp>
        <p:nvSpPr>
          <p:cNvPr id="1495047" name="Text Box 7"/>
          <p:cNvSpPr txBox="1">
            <a:spLocks noChangeArrowheads="1"/>
          </p:cNvSpPr>
          <p:nvPr/>
        </p:nvSpPr>
        <p:spPr bwMode="auto">
          <a:xfrm>
            <a:off x="2819400" y="4953000"/>
            <a:ext cx="32004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endParaRPr lang="en-US" sz="2400">
              <a:latin typeface="Times" pitchFamily="-111" charset="0"/>
            </a:endParaRPr>
          </a:p>
        </p:txBody>
      </p:sp>
      <p:sp>
        <p:nvSpPr>
          <p:cNvPr id="9" name="Rectangle 8"/>
          <p:cNvSpPr/>
          <p:nvPr/>
        </p:nvSpPr>
        <p:spPr>
          <a:xfrm>
            <a:off x="685800" y="3581400"/>
            <a:ext cx="7467600" cy="1754326"/>
          </a:xfrm>
          <a:prstGeom prst="rect">
            <a:avLst/>
          </a:prstGeom>
        </p:spPr>
        <p:txBody>
          <a:bodyPr wrap="square">
            <a:spAutoFit/>
          </a:bodyPr>
          <a:lstStyle/>
          <a:p>
            <a:pPr marL="342900" lvl="0" indent="-342900">
              <a:spcBef>
                <a:spcPct val="20000"/>
              </a:spcBef>
              <a:buFontTx/>
              <a:buChar char="•"/>
              <a:defRPr/>
            </a:pPr>
            <a:r>
              <a:rPr lang="en-US" sz="2000" kern="0" dirty="0">
                <a:ea typeface="ＭＳ Ｐゴシック" pitchFamily="-111" charset="-128"/>
                <a:cs typeface="ＭＳ Ｐゴシック" pitchFamily="-111" charset="-128"/>
              </a:rPr>
              <a:t>We define a drift velocity </a:t>
            </a:r>
            <a:r>
              <a:rPr lang="en-US" sz="2000" kern="0" dirty="0" err="1">
                <a:ea typeface="ＭＳ Ｐゴシック" pitchFamily="-111" charset="-128"/>
                <a:cs typeface="ＭＳ Ｐゴシック" pitchFamily="-111" charset="-128"/>
              </a:rPr>
              <a:t>v</a:t>
            </a:r>
            <a:r>
              <a:rPr lang="en-US" sz="2000" kern="0" baseline="-25000" dirty="0" err="1">
                <a:ea typeface="ＭＳ Ｐゴシック" pitchFamily="-111" charset="-128"/>
                <a:cs typeface="ＭＳ Ｐゴシック" pitchFamily="-111" charset="-128"/>
              </a:rPr>
              <a:t>d</a:t>
            </a:r>
            <a:r>
              <a:rPr lang="en-US" sz="2000" kern="0" dirty="0">
                <a:ea typeface="ＭＳ Ｐゴシック" pitchFamily="-111" charset="-128"/>
                <a:cs typeface="ＭＳ Ｐゴシック" pitchFamily="-111" charset="-128"/>
              </a:rPr>
              <a:t> of an electron gas as the </a:t>
            </a:r>
            <a:r>
              <a:rPr lang="en-US" sz="2000" b="1" kern="0" dirty="0">
                <a:ea typeface="ＭＳ Ｐゴシック" pitchFamily="-111" charset="-128"/>
                <a:cs typeface="ＭＳ Ｐゴシック" pitchFamily="-111" charset="-128"/>
              </a:rPr>
              <a:t>average </a:t>
            </a:r>
            <a:r>
              <a:rPr lang="en-US" sz="2000" kern="0" dirty="0">
                <a:ea typeface="ＭＳ Ｐゴシック" pitchFamily="-111" charset="-128"/>
                <a:cs typeface="ＭＳ Ｐゴシック" pitchFamily="-111" charset="-128"/>
              </a:rPr>
              <a:t>velocity of all the electrons (usually in one direction – the direction of the applied electric field).</a:t>
            </a:r>
          </a:p>
          <a:p>
            <a:pPr marL="342900" lvl="0" indent="-342900">
              <a:spcBef>
                <a:spcPct val="20000"/>
              </a:spcBef>
              <a:buFontTx/>
              <a:buChar char="•"/>
              <a:defRPr/>
            </a:pPr>
            <a:r>
              <a:rPr lang="en-US" sz="2000" kern="0" dirty="0">
                <a:ea typeface="ＭＳ Ｐゴシック" pitchFamily="-111" charset="-128"/>
                <a:cs typeface="ＭＳ Ｐゴシック" pitchFamily="-111" charset="-128"/>
              </a:rPr>
              <a:t>Generally we think of this drift as due to an applied E field</a:t>
            </a:r>
          </a:p>
          <a:p>
            <a:pPr marL="342900" lvl="0" indent="-342900">
              <a:spcBef>
                <a:spcPct val="20000"/>
              </a:spcBef>
              <a:defRPr/>
            </a:pPr>
            <a:endParaRPr lang="en-US" sz="2000" kern="0" dirty="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239063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r>
              <a:rPr lang="en-US"/>
              <a:t>Fig 6.8</a:t>
            </a:r>
          </a:p>
        </p:txBody>
      </p:sp>
      <p:sp>
        <p:nvSpPr>
          <p:cNvPr id="6"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sp>
        <p:nvSpPr>
          <p:cNvPr id="37904" name="Rectangle 2064"/>
          <p:cNvSpPr>
            <a:spLocks noChangeArrowheads="1"/>
          </p:cNvSpPr>
          <p:nvPr/>
        </p:nvSpPr>
        <p:spPr bwMode="auto">
          <a:xfrm>
            <a:off x="523876" y="5254625"/>
            <a:ext cx="3303058" cy="1323439"/>
          </a:xfrm>
          <a:prstGeom prst="rect">
            <a:avLst/>
          </a:prstGeom>
          <a:noFill/>
          <a:ln w="9525">
            <a:noFill/>
            <a:miter lim="800000"/>
            <a:headEnd/>
            <a:tailEnd/>
          </a:ln>
          <a:effectLst/>
        </p:spPr>
        <p:txBody>
          <a:bodyPr wrap="square">
            <a:prstTxWarp prst="textNoShape">
              <a:avLst/>
            </a:prstTxWarp>
            <a:spAutoFit/>
          </a:bodyPr>
          <a:lstStyle/>
          <a:p>
            <a:r>
              <a:rPr lang="en-US" sz="1600" dirty="0"/>
              <a:t>Reverse biased </a:t>
            </a:r>
            <a:r>
              <a:rPr lang="en-US" sz="1600" dirty="0" err="1"/>
              <a:t>pn</a:t>
            </a:r>
            <a:r>
              <a:rPr lang="en-US" sz="1600" dirty="0"/>
              <a:t> junction. (a) Minority carrier profiles and the origin of the reverse current. (</a:t>
            </a:r>
            <a:r>
              <a:rPr lang="en-US" sz="1600" dirty="0" err="1"/>
              <a:t>b</a:t>
            </a:r>
            <a:r>
              <a:rPr lang="en-US" sz="1600" dirty="0"/>
              <a:t>) Hole PE across the junction under reverse bias</a:t>
            </a:r>
          </a:p>
        </p:txBody>
      </p:sp>
      <p:pic>
        <p:nvPicPr>
          <p:cNvPr id="37909" name="Picture 2069"/>
          <p:cNvPicPr>
            <a:picLocks noChangeAspect="1" noChangeArrowheads="1"/>
          </p:cNvPicPr>
          <p:nvPr/>
        </p:nvPicPr>
        <p:blipFill>
          <a:blip r:embed="rId3"/>
          <a:srcRect/>
          <a:stretch>
            <a:fillRect/>
          </a:stretch>
        </p:blipFill>
        <p:spPr bwMode="auto">
          <a:xfrm>
            <a:off x="447377" y="618808"/>
            <a:ext cx="3505200" cy="2538860"/>
          </a:xfrm>
          <a:prstGeom prst="rect">
            <a:avLst/>
          </a:prstGeom>
          <a:noFill/>
          <a:ln w="9525">
            <a:noFill/>
            <a:miter lim="800000"/>
            <a:headEnd/>
            <a:tailEnd/>
          </a:ln>
          <a:effectLst/>
        </p:spPr>
      </p:pic>
      <p:pic>
        <p:nvPicPr>
          <p:cNvPr id="37910" name="Picture 2070"/>
          <p:cNvPicPr>
            <a:picLocks noChangeAspect="1" noChangeArrowheads="1"/>
          </p:cNvPicPr>
          <p:nvPr/>
        </p:nvPicPr>
        <p:blipFill>
          <a:blip r:embed="rId4"/>
          <a:srcRect/>
          <a:stretch>
            <a:fillRect/>
          </a:stretch>
        </p:blipFill>
        <p:spPr bwMode="auto">
          <a:xfrm>
            <a:off x="475667" y="3477869"/>
            <a:ext cx="3162300" cy="1877534"/>
          </a:xfrm>
          <a:prstGeom prst="rect">
            <a:avLst/>
          </a:prstGeom>
          <a:noFill/>
          <a:ln w="9525">
            <a:noFill/>
            <a:miter lim="800000"/>
            <a:headEnd/>
            <a:tailEnd/>
          </a:ln>
          <a:effectLst/>
        </p:spPr>
      </p:pic>
      <p:sp>
        <p:nvSpPr>
          <p:cNvPr id="7" name="Rectangle 2"/>
          <p:cNvSpPr txBox="1">
            <a:spLocks noChangeArrowheads="1"/>
          </p:cNvSpPr>
          <p:nvPr/>
        </p:nvSpPr>
        <p:spPr bwMode="auto">
          <a:xfrm>
            <a:off x="3617028" y="161013"/>
            <a:ext cx="3903167" cy="529661"/>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FF3300"/>
                </a:solidFill>
                <a:effectLst/>
                <a:uLnTx/>
                <a:uFillTx/>
                <a:latin typeface="Times New Roman" pitchFamily="-65" charset="0"/>
                <a:ea typeface="+mj-ea"/>
                <a:cs typeface="+mj-cs"/>
              </a:rPr>
              <a:t>Reverse Bias</a:t>
            </a:r>
          </a:p>
        </p:txBody>
      </p:sp>
      <p:graphicFrame>
        <p:nvGraphicFramePr>
          <p:cNvPr id="9" name="Object 4"/>
          <p:cNvGraphicFramePr>
            <a:graphicFrameLocks noGrp="1" noChangeAspect="1"/>
          </p:cNvGraphicFramePr>
          <p:nvPr/>
        </p:nvGraphicFramePr>
        <p:xfrm>
          <a:off x="4857248" y="2815974"/>
          <a:ext cx="3219998" cy="846669"/>
        </p:xfrm>
        <a:graphic>
          <a:graphicData uri="http://schemas.openxmlformats.org/presentationml/2006/ole">
            <mc:AlternateContent xmlns:mc="http://schemas.openxmlformats.org/markup-compatibility/2006">
              <mc:Choice xmlns:v="urn:schemas-microsoft-com:vml" Requires="v">
                <p:oleObj spid="_x0000_s1625104" name="Equation" r:id="rId5" imgW="2006280" imgH="482400" progId="Equation.3">
                  <p:embed/>
                </p:oleObj>
              </mc:Choice>
              <mc:Fallback>
                <p:oleObj name="Equation" r:id="rId5" imgW="2006280" imgH="4824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248" y="2815974"/>
                        <a:ext cx="3219998" cy="84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pic>
                </p:oleObj>
              </mc:Fallback>
            </mc:AlternateContent>
          </a:graphicData>
        </a:graphic>
      </p:graphicFrame>
      <p:pic>
        <p:nvPicPr>
          <p:cNvPr id="13" name="Picture 12"/>
          <p:cNvPicPr>
            <a:picLocks noChangeAspect="1" noChangeArrowheads="1"/>
          </p:cNvPicPr>
          <p:nvPr/>
        </p:nvPicPr>
        <p:blipFill>
          <a:blip r:embed="rId7"/>
          <a:srcRect/>
          <a:stretch>
            <a:fillRect/>
          </a:stretch>
        </p:blipFill>
        <p:spPr bwMode="auto">
          <a:xfrm>
            <a:off x="4516280" y="3867745"/>
            <a:ext cx="3965279" cy="2134658"/>
          </a:xfrm>
          <a:prstGeom prst="rect">
            <a:avLst/>
          </a:prstGeom>
          <a:noFill/>
          <a:ln w="9525">
            <a:noFill/>
            <a:miter lim="800000"/>
            <a:headEnd/>
            <a:tailEnd/>
          </a:ln>
          <a:effectLst/>
        </p:spPr>
      </p:pic>
      <p:sp>
        <p:nvSpPr>
          <p:cNvPr id="10" name="TextBox 9"/>
          <p:cNvSpPr txBox="1"/>
          <p:nvPr/>
        </p:nvSpPr>
        <p:spPr>
          <a:xfrm>
            <a:off x="4305897" y="913472"/>
            <a:ext cx="4428670" cy="1631216"/>
          </a:xfrm>
          <a:prstGeom prst="rect">
            <a:avLst/>
          </a:prstGeom>
          <a:noFill/>
        </p:spPr>
        <p:txBody>
          <a:bodyPr wrap="square" rtlCol="0">
            <a:spAutoFit/>
          </a:bodyPr>
          <a:lstStyle/>
          <a:p>
            <a:r>
              <a:rPr lang="en-US" sz="2000" dirty="0"/>
              <a:t>In reverse bias the thermal generation of carriers in the depletion region and then the separating of the hole/electron pair by the E field causes a current component. That increases the saturation current.</a:t>
            </a:r>
          </a:p>
        </p:txBody>
      </p:sp>
    </p:spTree>
    <p:extLst>
      <p:ext uri="{BB962C8B-B14F-4D97-AF65-F5344CB8AC3E}">
        <p14:creationId xmlns:p14="http://schemas.microsoft.com/office/powerpoint/2010/main" val="22225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311.pdf"/>
          <p:cNvPicPr>
            <a:picLocks noChangeAspect="1"/>
          </p:cNvPicPr>
          <p:nvPr/>
        </p:nvPicPr>
        <p:blipFill>
          <a:blip r:embed="rId2"/>
          <a:stretch>
            <a:fillRect/>
          </a:stretch>
        </p:blipFill>
        <p:spPr>
          <a:xfrm>
            <a:off x="314914" y="3787839"/>
            <a:ext cx="2601625" cy="1952630"/>
          </a:xfrm>
          <a:prstGeom prst="rect">
            <a:avLst/>
          </a:prstGeom>
        </p:spPr>
      </p:pic>
      <p:pic>
        <p:nvPicPr>
          <p:cNvPr id="5" name="Picture 4" descr="5313.pdf"/>
          <p:cNvPicPr>
            <a:picLocks noChangeAspect="1"/>
          </p:cNvPicPr>
          <p:nvPr/>
        </p:nvPicPr>
        <p:blipFill>
          <a:blip r:embed="rId3"/>
          <a:stretch>
            <a:fillRect/>
          </a:stretch>
        </p:blipFill>
        <p:spPr>
          <a:xfrm>
            <a:off x="301381" y="1159470"/>
            <a:ext cx="2559812" cy="1921247"/>
          </a:xfrm>
          <a:prstGeom prst="rect">
            <a:avLst/>
          </a:prstGeom>
        </p:spPr>
      </p:pic>
      <p:pic>
        <p:nvPicPr>
          <p:cNvPr id="6" name="Picture 5" descr="5312.pdf"/>
          <p:cNvPicPr>
            <a:picLocks noChangeAspect="1"/>
          </p:cNvPicPr>
          <p:nvPr/>
        </p:nvPicPr>
        <p:blipFill>
          <a:blip r:embed="rId4"/>
          <a:stretch>
            <a:fillRect/>
          </a:stretch>
        </p:blipFill>
        <p:spPr>
          <a:xfrm>
            <a:off x="2991337" y="1207148"/>
            <a:ext cx="2489283" cy="1868312"/>
          </a:xfrm>
          <a:prstGeom prst="rect">
            <a:avLst/>
          </a:prstGeom>
        </p:spPr>
      </p:pic>
      <p:pic>
        <p:nvPicPr>
          <p:cNvPr id="7" name="Picture 6" descr="5314.pdf"/>
          <p:cNvPicPr>
            <a:picLocks noChangeAspect="1"/>
          </p:cNvPicPr>
          <p:nvPr/>
        </p:nvPicPr>
        <p:blipFill>
          <a:blip r:embed="rId5"/>
          <a:stretch>
            <a:fillRect/>
          </a:stretch>
        </p:blipFill>
        <p:spPr>
          <a:xfrm>
            <a:off x="2978723" y="3775668"/>
            <a:ext cx="2539072" cy="1905680"/>
          </a:xfrm>
          <a:prstGeom prst="rect">
            <a:avLst/>
          </a:prstGeom>
        </p:spPr>
      </p:pic>
      <p:sp>
        <p:nvSpPr>
          <p:cNvPr id="8" name="TextBox 7"/>
          <p:cNvSpPr txBox="1"/>
          <p:nvPr/>
        </p:nvSpPr>
        <p:spPr>
          <a:xfrm>
            <a:off x="835526" y="172901"/>
            <a:ext cx="7404591" cy="461665"/>
          </a:xfrm>
          <a:prstGeom prst="rect">
            <a:avLst/>
          </a:prstGeom>
          <a:noFill/>
        </p:spPr>
        <p:txBody>
          <a:bodyPr wrap="none" rtlCol="0">
            <a:spAutoFit/>
          </a:bodyPr>
          <a:lstStyle/>
          <a:p>
            <a:r>
              <a:rPr lang="en-US" dirty="0"/>
              <a:t>Simulated 1D PN junction versus depletion approximation</a:t>
            </a:r>
          </a:p>
        </p:txBody>
      </p:sp>
      <p:sp>
        <p:nvSpPr>
          <p:cNvPr id="9" name="TextBox 8"/>
          <p:cNvSpPr txBox="1"/>
          <p:nvPr/>
        </p:nvSpPr>
        <p:spPr>
          <a:xfrm>
            <a:off x="5392258" y="1570726"/>
            <a:ext cx="3587412" cy="3416320"/>
          </a:xfrm>
          <a:prstGeom prst="rect">
            <a:avLst/>
          </a:prstGeom>
          <a:noFill/>
        </p:spPr>
        <p:txBody>
          <a:bodyPr wrap="square" rtlCol="0">
            <a:spAutoFit/>
          </a:bodyPr>
          <a:lstStyle/>
          <a:p>
            <a:r>
              <a:rPr lang="en-US" dirty="0"/>
              <a:t>The depletion approx. is not that good.</a:t>
            </a:r>
          </a:p>
          <a:p>
            <a:endParaRPr lang="en-US" dirty="0"/>
          </a:p>
          <a:p>
            <a:r>
              <a:rPr lang="en-US" dirty="0"/>
              <a:t>These results are for a 1D solution of Poisson’s equation and drift-diffusion transport equations. </a:t>
            </a:r>
          </a:p>
          <a:p>
            <a:endParaRPr lang="en-US" dirty="0"/>
          </a:p>
          <a:p>
            <a:r>
              <a:rPr lang="en-US" dirty="0"/>
              <a:t>Finite difference was used.</a:t>
            </a:r>
          </a:p>
        </p:txBody>
      </p:sp>
    </p:spTree>
    <p:extLst>
      <p:ext uri="{BB962C8B-B14F-4D97-AF65-F5344CB8AC3E}">
        <p14:creationId xmlns:p14="http://schemas.microsoft.com/office/powerpoint/2010/main" val="498790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63" y="223721"/>
            <a:ext cx="8574088" cy="520700"/>
          </a:xfrm>
        </p:spPr>
        <p:txBody>
          <a:bodyPr/>
          <a:lstStyle/>
          <a:p>
            <a:r>
              <a:rPr lang="en-US" sz="3200" dirty="0"/>
              <a:t>PN Junction (actually NP)</a:t>
            </a:r>
          </a:p>
        </p:txBody>
      </p:sp>
      <p:sp>
        <p:nvSpPr>
          <p:cNvPr id="3" name="Text Placeholder 2"/>
          <p:cNvSpPr>
            <a:spLocks noGrp="1"/>
          </p:cNvSpPr>
          <p:nvPr>
            <p:ph type="body" sz="half" idx="1"/>
          </p:nvPr>
        </p:nvSpPr>
        <p:spPr>
          <a:xfrm>
            <a:off x="304800" y="968963"/>
            <a:ext cx="4248385" cy="1768593"/>
          </a:xfrm>
        </p:spPr>
        <p:txBody>
          <a:bodyPr/>
          <a:lstStyle/>
          <a:p>
            <a:r>
              <a:rPr lang="en-US" sz="2000" dirty="0" err="1"/>
              <a:t>VbcL</a:t>
            </a:r>
            <a:r>
              <a:rPr lang="en-US" sz="2000" dirty="0"/>
              <a:t> = floating</a:t>
            </a:r>
          </a:p>
          <a:p>
            <a:r>
              <a:rPr lang="en-US" sz="2000" dirty="0" err="1"/>
              <a:t>Nd</a:t>
            </a:r>
            <a:r>
              <a:rPr lang="en-US" sz="2000" dirty="0"/>
              <a:t> = 2e16 and </a:t>
            </a:r>
            <a:r>
              <a:rPr lang="en-US" sz="2000" dirty="0" err="1"/>
              <a:t>Nd</a:t>
            </a:r>
            <a:r>
              <a:rPr lang="en-US" sz="2000" dirty="0"/>
              <a:t> = 1e16</a:t>
            </a:r>
          </a:p>
          <a:p>
            <a:r>
              <a:rPr lang="en-US" sz="2000" dirty="0"/>
              <a:t> </a:t>
            </a:r>
            <a:r>
              <a:rPr lang="en-US" sz="2000" dirty="0" err="1"/>
              <a:t>VbcR</a:t>
            </a:r>
            <a:r>
              <a:rPr lang="en-US" sz="2000" dirty="0"/>
              <a:t> = 0 </a:t>
            </a:r>
          </a:p>
          <a:p>
            <a:r>
              <a:rPr lang="en-US" sz="2000" dirty="0" err="1"/>
              <a:t>J</a:t>
            </a:r>
            <a:r>
              <a:rPr lang="en-US" sz="2000" baseline="-25000" dirty="0" err="1"/>
              <a:t>n</a:t>
            </a:r>
            <a:r>
              <a:rPr lang="en-US" sz="2000" dirty="0"/>
              <a:t> = 0 at edges.</a:t>
            </a:r>
          </a:p>
          <a:p>
            <a:r>
              <a:rPr lang="en-US" sz="2000" dirty="0"/>
              <a:t>Initially carrier densities are bulk</a:t>
            </a:r>
          </a:p>
        </p:txBody>
      </p:sp>
      <p:sp>
        <p:nvSpPr>
          <p:cNvPr id="5" name="Slide Number Placeholder 4"/>
          <p:cNvSpPr>
            <a:spLocks noGrp="1"/>
          </p:cNvSpPr>
          <p:nvPr>
            <p:ph type="sldNum" sz="quarter" idx="10"/>
          </p:nvPr>
        </p:nvSpPr>
        <p:spPr>
          <a:xfrm>
            <a:off x="338667" y="6534150"/>
            <a:ext cx="4270963" cy="323850"/>
          </a:xfrm>
        </p:spPr>
        <p:txBody>
          <a:bodyPr/>
          <a:lstStyle/>
          <a:p>
            <a:r>
              <a:rPr lang="en-US" altLang="zh-CN" dirty="0"/>
              <a:t>Simulation</a:t>
            </a:r>
          </a:p>
        </p:txBody>
      </p:sp>
      <p:sp>
        <p:nvSpPr>
          <p:cNvPr id="8" name="Slide Number Placeholder 4"/>
          <p:cNvSpPr txBox="1">
            <a:spLocks/>
          </p:cNvSpPr>
          <p:nvPr/>
        </p:nvSpPr>
        <p:spPr bwMode="auto">
          <a:xfrm>
            <a:off x="4649141" y="6534150"/>
            <a:ext cx="4270963"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400" noProof="0" dirty="0">
                <a:latin typeface="Arial Unicode MS" pitchFamily="-65" charset="0"/>
              </a:rPr>
              <a:t>Final</a:t>
            </a:r>
            <a:endParaRPr kumimoji="0" lang="en-US" altLang="zh-CN" sz="1400" b="0" i="0" u="none" strike="noStrike" kern="1200" cap="none" spc="0" normalizeH="0" baseline="0" noProof="0" dirty="0">
              <a:ln>
                <a:noFill/>
              </a:ln>
              <a:solidFill>
                <a:schemeClr val="tx1"/>
              </a:solidFill>
              <a:effectLst/>
              <a:uLnTx/>
              <a:uFillTx/>
              <a:latin typeface="Arial Unicode MS" pitchFamily="-65" charset="0"/>
              <a:ea typeface="+mn-ea"/>
              <a:cs typeface="+mn-cs"/>
            </a:endParaRPr>
          </a:p>
        </p:txBody>
      </p:sp>
      <p:sp>
        <p:nvSpPr>
          <p:cNvPr id="9" name="Text Placeholder 2"/>
          <p:cNvSpPr txBox="1">
            <a:spLocks/>
          </p:cNvSpPr>
          <p:nvPr/>
        </p:nvSpPr>
        <p:spPr>
          <a:xfrm>
            <a:off x="4728163" y="970849"/>
            <a:ext cx="4248385" cy="1768593"/>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Very</a:t>
            </a:r>
            <a:r>
              <a:rPr kumimoji="0" lang="en-US" sz="2000" b="0" i="0" u="none" strike="noStrike" kern="0" cap="none" spc="0" normalizeH="0" noProof="0" dirty="0">
                <a:ln>
                  <a:noFill/>
                </a:ln>
                <a:solidFill>
                  <a:schemeClr val="tx1"/>
                </a:solidFill>
                <a:effectLst/>
                <a:uLnTx/>
                <a:uFillTx/>
                <a:latin typeface="+mn-lt"/>
                <a:ea typeface="+mn-ea"/>
                <a:cs typeface="+mn-cs"/>
              </a:rPr>
              <a:t> slow movement to SS due to very small time steps and almost balanced currents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l-GR" sz="2000" kern="0" noProof="0" dirty="0">
                <a:latin typeface="+mn-lt"/>
              </a:rPr>
              <a:t>Φ = 0.7</a:t>
            </a:r>
            <a:r>
              <a:rPr lang="en-CA" sz="2000" kern="0" dirty="0">
                <a:latin typeface="+mn-lt"/>
              </a:rPr>
              <a:t>V but it only reaches 0.13V</a:t>
            </a:r>
            <a:endParaRPr kumimoji="0" lang="en-US" sz="2000" b="0" i="0" u="none" strike="noStrike" kern="0" cap="none" spc="0" normalizeH="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7" name="Picture 6" descr="final-PNJunc.gif"/>
          <p:cNvPicPr>
            <a:picLocks noChangeAspect="1"/>
          </p:cNvPicPr>
          <p:nvPr/>
        </p:nvPicPr>
        <p:blipFill>
          <a:blip r:embed="rId2"/>
          <a:stretch>
            <a:fillRect/>
          </a:stretch>
        </p:blipFill>
        <p:spPr>
          <a:xfrm>
            <a:off x="4713111" y="2845917"/>
            <a:ext cx="4179240" cy="3565228"/>
          </a:xfrm>
          <a:prstGeom prst="rect">
            <a:avLst/>
          </a:prstGeom>
        </p:spPr>
      </p:pic>
      <p:pic>
        <p:nvPicPr>
          <p:cNvPr id="10" name="Picture 9" descr="PNJunc.gif"/>
          <p:cNvPicPr>
            <a:picLocks noChangeAspect="1"/>
          </p:cNvPicPr>
          <p:nvPr/>
        </p:nvPicPr>
        <p:blipFill>
          <a:blip r:embed="rId3"/>
          <a:stretch>
            <a:fillRect/>
          </a:stretch>
        </p:blipFill>
        <p:spPr>
          <a:xfrm>
            <a:off x="404525" y="2841038"/>
            <a:ext cx="4169623" cy="3557024"/>
          </a:xfrm>
          <a:prstGeom prst="rect">
            <a:avLst/>
          </a:prstGeom>
        </p:spPr>
      </p:pic>
    </p:spTree>
    <p:extLst>
      <p:ext uri="{BB962C8B-B14F-4D97-AF65-F5344CB8AC3E}">
        <p14:creationId xmlns:p14="http://schemas.microsoft.com/office/powerpoint/2010/main" val="1547629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63" y="223721"/>
            <a:ext cx="8574088" cy="520700"/>
          </a:xfrm>
        </p:spPr>
        <p:txBody>
          <a:bodyPr/>
          <a:lstStyle/>
          <a:p>
            <a:r>
              <a:rPr lang="en-US" sz="3200" dirty="0"/>
              <a:t>PN Junction Force to Equilibrium</a:t>
            </a:r>
          </a:p>
        </p:txBody>
      </p:sp>
      <p:sp>
        <p:nvSpPr>
          <p:cNvPr id="3" name="Text Placeholder 2"/>
          <p:cNvSpPr>
            <a:spLocks noGrp="1"/>
          </p:cNvSpPr>
          <p:nvPr>
            <p:ph type="body" sz="half" idx="1"/>
          </p:nvPr>
        </p:nvSpPr>
        <p:spPr>
          <a:xfrm>
            <a:off x="304800" y="968963"/>
            <a:ext cx="4248385" cy="1768593"/>
          </a:xfrm>
        </p:spPr>
        <p:txBody>
          <a:bodyPr/>
          <a:lstStyle/>
          <a:p>
            <a:r>
              <a:rPr lang="en-US" sz="2000" dirty="0"/>
              <a:t>Two stage simulation:</a:t>
            </a:r>
          </a:p>
          <a:p>
            <a:pPr marL="800100" lvl="1" indent="-342900">
              <a:buAutoNum type="arabicParenR"/>
            </a:pPr>
            <a:r>
              <a:rPr lang="en-US" sz="1600" dirty="0" err="1"/>
              <a:t>VbcL</a:t>
            </a:r>
            <a:r>
              <a:rPr lang="en-US" sz="1600" dirty="0"/>
              <a:t> =  </a:t>
            </a:r>
            <a:r>
              <a:rPr lang="el-GR" sz="1600" dirty="0"/>
              <a:t>Φ</a:t>
            </a:r>
            <a:r>
              <a:rPr lang="en-CA" sz="1600" dirty="0"/>
              <a:t> (calculated </a:t>
            </a:r>
            <a:r>
              <a:rPr lang="en-CA" sz="1600" dirty="0" err="1"/>
              <a:t>V</a:t>
            </a:r>
            <a:r>
              <a:rPr lang="en-CA" sz="1600" baseline="-25000" dirty="0" err="1"/>
              <a:t>bi</a:t>
            </a:r>
            <a:r>
              <a:rPr lang="en-CA" sz="1600" dirty="0"/>
              <a:t>)</a:t>
            </a:r>
          </a:p>
          <a:p>
            <a:pPr marL="800100" lvl="1" indent="-342900">
              <a:buAutoNum type="arabicParenR"/>
            </a:pPr>
            <a:r>
              <a:rPr lang="en-CA" sz="1600" dirty="0" err="1"/>
              <a:t>Vbcl</a:t>
            </a:r>
            <a:r>
              <a:rPr lang="en-CA" sz="1600" dirty="0"/>
              <a:t> = floating</a:t>
            </a:r>
            <a:endParaRPr lang="en-US" sz="2000" dirty="0"/>
          </a:p>
          <a:p>
            <a:r>
              <a:rPr lang="en-US" sz="2000" dirty="0"/>
              <a:t> </a:t>
            </a:r>
            <a:r>
              <a:rPr lang="en-US" sz="2000" dirty="0" err="1"/>
              <a:t>VbcR</a:t>
            </a:r>
            <a:r>
              <a:rPr lang="en-US" sz="2000" dirty="0"/>
              <a:t> = 0 </a:t>
            </a:r>
          </a:p>
          <a:p>
            <a:r>
              <a:rPr lang="en-US" sz="2000" dirty="0"/>
              <a:t>Initially carrier densities are bulk</a:t>
            </a:r>
          </a:p>
        </p:txBody>
      </p:sp>
      <p:sp>
        <p:nvSpPr>
          <p:cNvPr id="5" name="Slide Number Placeholder 4"/>
          <p:cNvSpPr>
            <a:spLocks noGrp="1"/>
          </p:cNvSpPr>
          <p:nvPr>
            <p:ph type="sldNum" sz="quarter" idx="10"/>
          </p:nvPr>
        </p:nvSpPr>
        <p:spPr>
          <a:xfrm>
            <a:off x="338667" y="6534150"/>
            <a:ext cx="4270963" cy="323850"/>
          </a:xfrm>
        </p:spPr>
        <p:txBody>
          <a:bodyPr/>
          <a:lstStyle/>
          <a:p>
            <a:r>
              <a:rPr lang="en-US" altLang="zh-CN" dirty="0"/>
              <a:t>Simulation</a:t>
            </a:r>
          </a:p>
        </p:txBody>
      </p:sp>
      <p:sp>
        <p:nvSpPr>
          <p:cNvPr id="8" name="Slide Number Placeholder 4"/>
          <p:cNvSpPr txBox="1">
            <a:spLocks/>
          </p:cNvSpPr>
          <p:nvPr/>
        </p:nvSpPr>
        <p:spPr bwMode="auto">
          <a:xfrm>
            <a:off x="4649141" y="6534150"/>
            <a:ext cx="4270963"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400" noProof="0" dirty="0">
                <a:latin typeface="Arial Unicode MS" pitchFamily="-65" charset="0"/>
              </a:rPr>
              <a:t>Final</a:t>
            </a:r>
            <a:endParaRPr kumimoji="0" lang="en-US" altLang="zh-CN" sz="1400" b="0" i="0" u="none" strike="noStrike" kern="1200" cap="none" spc="0" normalizeH="0" baseline="0" noProof="0" dirty="0">
              <a:ln>
                <a:noFill/>
              </a:ln>
              <a:solidFill>
                <a:schemeClr val="tx1"/>
              </a:solidFill>
              <a:effectLst/>
              <a:uLnTx/>
              <a:uFillTx/>
              <a:latin typeface="Arial Unicode MS" pitchFamily="-65" charset="0"/>
              <a:ea typeface="+mn-ea"/>
              <a:cs typeface="+mn-cs"/>
            </a:endParaRPr>
          </a:p>
        </p:txBody>
      </p:sp>
      <p:sp>
        <p:nvSpPr>
          <p:cNvPr id="9" name="Text Placeholder 2"/>
          <p:cNvSpPr txBox="1">
            <a:spLocks/>
          </p:cNvSpPr>
          <p:nvPr/>
        </p:nvSpPr>
        <p:spPr>
          <a:xfrm>
            <a:off x="4728163" y="970849"/>
            <a:ext cx="4248385" cy="1768593"/>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000" kern="0" dirty="0">
                <a:latin typeface="+mn-lt"/>
              </a:rPr>
              <a:t>Quicker movement to equilibrium</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2</a:t>
            </a:r>
            <a:r>
              <a:rPr kumimoji="0" lang="en-US" sz="2000" b="0" i="0" u="none" strike="noStrike" kern="0" cap="none" spc="0" normalizeH="0" baseline="30000" noProof="0" dirty="0">
                <a:ln>
                  <a:noFill/>
                </a:ln>
                <a:solidFill>
                  <a:schemeClr val="tx1"/>
                </a:solidFill>
                <a:effectLst/>
                <a:uLnTx/>
                <a:uFillTx/>
                <a:latin typeface="+mn-lt"/>
                <a:ea typeface="+mn-ea"/>
                <a:cs typeface="+mn-cs"/>
              </a:rPr>
              <a:t>nd</a:t>
            </a:r>
            <a:r>
              <a:rPr kumimoji="0" lang="en-US" sz="2000" b="0" i="0" u="none" strike="noStrike" kern="0" cap="none" spc="0" normalizeH="0" noProof="0" dirty="0">
                <a:ln>
                  <a:noFill/>
                </a:ln>
                <a:solidFill>
                  <a:schemeClr val="tx1"/>
                </a:solidFill>
                <a:effectLst/>
                <a:uLnTx/>
                <a:uFillTx/>
                <a:latin typeface="+mn-lt"/>
                <a:ea typeface="+mn-ea"/>
                <a:cs typeface="+mn-cs"/>
              </a:rPr>
              <a:t> stage </a:t>
            </a:r>
            <a:r>
              <a:rPr lang="en-US" sz="2000" kern="0" dirty="0">
                <a:latin typeface="+mn-lt"/>
              </a:rPr>
              <a:t>checks we’re not forcing a solution</a:t>
            </a:r>
          </a:p>
          <a:p>
            <a:pPr marL="342900" indent="-342900" eaLnBrk="1" hangingPunct="1">
              <a:spcBef>
                <a:spcPct val="20000"/>
              </a:spcBef>
              <a:buFontTx/>
              <a:buChar char="•"/>
            </a:pPr>
            <a:r>
              <a:rPr lang="en-US" sz="2000" dirty="0"/>
              <a:t>n and p equilibrium values at edges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1" name="Picture 10" descr="final-PNJuncEq.gif"/>
          <p:cNvPicPr>
            <a:picLocks noChangeAspect="1"/>
          </p:cNvPicPr>
          <p:nvPr/>
        </p:nvPicPr>
        <p:blipFill>
          <a:blip r:embed="rId2"/>
          <a:stretch>
            <a:fillRect/>
          </a:stretch>
        </p:blipFill>
        <p:spPr>
          <a:xfrm>
            <a:off x="4477928" y="2765778"/>
            <a:ext cx="4196404" cy="3579870"/>
          </a:xfrm>
          <a:prstGeom prst="rect">
            <a:avLst/>
          </a:prstGeom>
        </p:spPr>
      </p:pic>
      <p:pic>
        <p:nvPicPr>
          <p:cNvPr id="12" name="Picture 11" descr="PNJuncEq.gif"/>
          <p:cNvPicPr>
            <a:picLocks noChangeAspect="1"/>
          </p:cNvPicPr>
          <p:nvPr/>
        </p:nvPicPr>
        <p:blipFill>
          <a:blip r:embed="rId3"/>
          <a:stretch>
            <a:fillRect/>
          </a:stretch>
        </p:blipFill>
        <p:spPr>
          <a:xfrm>
            <a:off x="213811" y="2762540"/>
            <a:ext cx="4227356" cy="3606275"/>
          </a:xfrm>
          <a:prstGeom prst="rect">
            <a:avLst/>
          </a:prstGeom>
        </p:spPr>
      </p:pic>
    </p:spTree>
    <p:extLst>
      <p:ext uri="{BB962C8B-B14F-4D97-AF65-F5344CB8AC3E}">
        <p14:creationId xmlns:p14="http://schemas.microsoft.com/office/powerpoint/2010/main" val="679998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63" y="223721"/>
            <a:ext cx="8574088" cy="520700"/>
          </a:xfrm>
        </p:spPr>
        <p:txBody>
          <a:bodyPr/>
          <a:lstStyle/>
          <a:p>
            <a:r>
              <a:rPr lang="en-US" sz="3200" dirty="0"/>
              <a:t>PN Junction Under Bias</a:t>
            </a:r>
          </a:p>
        </p:txBody>
      </p:sp>
      <p:sp>
        <p:nvSpPr>
          <p:cNvPr id="3" name="Text Placeholder 2"/>
          <p:cNvSpPr>
            <a:spLocks noGrp="1"/>
          </p:cNvSpPr>
          <p:nvPr>
            <p:ph type="body" sz="half" idx="1"/>
          </p:nvPr>
        </p:nvSpPr>
        <p:spPr>
          <a:xfrm>
            <a:off x="304800" y="968963"/>
            <a:ext cx="4248385" cy="1768593"/>
          </a:xfrm>
        </p:spPr>
        <p:txBody>
          <a:bodyPr/>
          <a:lstStyle/>
          <a:p>
            <a:r>
              <a:rPr lang="en-US" sz="2000" dirty="0"/>
              <a:t>Two stage simulation:</a:t>
            </a:r>
          </a:p>
          <a:p>
            <a:pPr marL="800100" lvl="1" indent="-342900">
              <a:buAutoNum type="arabicParenR"/>
            </a:pPr>
            <a:r>
              <a:rPr lang="en-US" sz="1600" dirty="0" err="1"/>
              <a:t>VbcL</a:t>
            </a:r>
            <a:r>
              <a:rPr lang="en-US" sz="1600" dirty="0"/>
              <a:t> =  </a:t>
            </a:r>
            <a:r>
              <a:rPr lang="el-GR" sz="1600" dirty="0"/>
              <a:t>Φ</a:t>
            </a:r>
            <a:r>
              <a:rPr lang="en-CA" sz="1600" dirty="0"/>
              <a:t> (calculated </a:t>
            </a:r>
            <a:r>
              <a:rPr lang="en-CA" sz="1600" dirty="0" err="1"/>
              <a:t>V</a:t>
            </a:r>
            <a:r>
              <a:rPr lang="en-CA" sz="1600" baseline="-25000" dirty="0" err="1"/>
              <a:t>bi</a:t>
            </a:r>
            <a:r>
              <a:rPr lang="en-CA" sz="1600" dirty="0"/>
              <a:t>)</a:t>
            </a:r>
          </a:p>
          <a:p>
            <a:pPr marL="800100" lvl="1" indent="-342900">
              <a:buAutoNum type="arabicParenR"/>
            </a:pPr>
            <a:r>
              <a:rPr lang="en-CA" sz="1600" dirty="0" err="1"/>
              <a:t>VbcL</a:t>
            </a:r>
            <a:r>
              <a:rPr lang="en-CA" sz="1600" dirty="0"/>
              <a:t> = </a:t>
            </a:r>
            <a:r>
              <a:rPr lang="el-GR" sz="1600" dirty="0"/>
              <a:t>Φ – 0.3 (</a:t>
            </a:r>
            <a:r>
              <a:rPr lang="en-CA" sz="1600" dirty="0" err="1"/>
              <a:t>fwd</a:t>
            </a:r>
            <a:r>
              <a:rPr lang="en-CA" sz="1600" dirty="0"/>
              <a:t> bias)</a:t>
            </a:r>
            <a:endParaRPr lang="en-US" sz="2000" dirty="0"/>
          </a:p>
          <a:p>
            <a:r>
              <a:rPr lang="en-US" sz="2000" dirty="0"/>
              <a:t> </a:t>
            </a:r>
            <a:r>
              <a:rPr lang="en-US" sz="2000" dirty="0" err="1"/>
              <a:t>VbcR</a:t>
            </a:r>
            <a:r>
              <a:rPr lang="en-US" sz="2000" dirty="0"/>
              <a:t> = 0 </a:t>
            </a:r>
          </a:p>
          <a:p>
            <a:r>
              <a:rPr lang="en-US" sz="2000" dirty="0"/>
              <a:t>Initially carrier densities are bulk</a:t>
            </a:r>
          </a:p>
        </p:txBody>
      </p:sp>
      <p:sp>
        <p:nvSpPr>
          <p:cNvPr id="5" name="Slide Number Placeholder 4"/>
          <p:cNvSpPr>
            <a:spLocks noGrp="1"/>
          </p:cNvSpPr>
          <p:nvPr>
            <p:ph type="sldNum" sz="quarter" idx="10"/>
          </p:nvPr>
        </p:nvSpPr>
        <p:spPr>
          <a:xfrm>
            <a:off x="338667" y="6534150"/>
            <a:ext cx="4270963" cy="323850"/>
          </a:xfrm>
        </p:spPr>
        <p:txBody>
          <a:bodyPr/>
          <a:lstStyle/>
          <a:p>
            <a:r>
              <a:rPr lang="en-US" altLang="zh-CN" dirty="0"/>
              <a:t>Simulation</a:t>
            </a:r>
          </a:p>
        </p:txBody>
      </p:sp>
      <p:sp>
        <p:nvSpPr>
          <p:cNvPr id="8" name="Slide Number Placeholder 4"/>
          <p:cNvSpPr txBox="1">
            <a:spLocks/>
          </p:cNvSpPr>
          <p:nvPr/>
        </p:nvSpPr>
        <p:spPr bwMode="auto">
          <a:xfrm>
            <a:off x="4649141" y="6534150"/>
            <a:ext cx="4270963"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400" noProof="0" dirty="0">
                <a:latin typeface="Arial Unicode MS" pitchFamily="-65" charset="0"/>
              </a:rPr>
              <a:t>Final</a:t>
            </a:r>
            <a:endParaRPr kumimoji="0" lang="en-US" altLang="zh-CN" sz="1400" b="0" i="0" u="none" strike="noStrike" kern="1200" cap="none" spc="0" normalizeH="0" baseline="0" noProof="0" dirty="0">
              <a:ln>
                <a:noFill/>
              </a:ln>
              <a:solidFill>
                <a:schemeClr val="tx1"/>
              </a:solidFill>
              <a:effectLst/>
              <a:uLnTx/>
              <a:uFillTx/>
              <a:latin typeface="Arial Unicode MS" pitchFamily="-65" charset="0"/>
              <a:ea typeface="+mn-ea"/>
              <a:cs typeface="+mn-cs"/>
            </a:endParaRPr>
          </a:p>
        </p:txBody>
      </p:sp>
      <p:sp>
        <p:nvSpPr>
          <p:cNvPr id="9" name="Text Placeholder 2"/>
          <p:cNvSpPr txBox="1">
            <a:spLocks/>
          </p:cNvSpPr>
          <p:nvPr/>
        </p:nvSpPr>
        <p:spPr>
          <a:xfrm>
            <a:off x="4728163" y="970849"/>
            <a:ext cx="4248385" cy="1768593"/>
          </a:xfrm>
          <a:prstGeom prst="rect">
            <a:avLst/>
          </a:prstGeom>
        </p:spPr>
        <p:txBody>
          <a:bodyPr/>
          <a:lstStyle/>
          <a:p>
            <a:pPr eaLnBrk="1" hangingPunct="1">
              <a:spcBef>
                <a:spcPct val="20000"/>
              </a:spcBef>
            </a:pPr>
            <a:endParaRPr lang="en-US" sz="2000" dirty="0"/>
          </a:p>
          <a:p>
            <a:pPr marL="342900" indent="-342900" eaLnBrk="1" hangingPunct="1">
              <a:spcBef>
                <a:spcPct val="20000"/>
              </a:spcBef>
              <a:buFontTx/>
              <a:buChar char="•"/>
            </a:pPr>
            <a:r>
              <a:rPr lang="en-US" sz="2000" dirty="0"/>
              <a:t>n and p equilibrium values at edges </a:t>
            </a:r>
          </a:p>
          <a:p>
            <a:pPr marL="342900" indent="-342900" eaLnBrk="1" hangingPunct="1">
              <a:spcBef>
                <a:spcPct val="20000"/>
              </a:spcBef>
              <a:buFontTx/>
              <a:buChar char="•"/>
            </a:pPr>
            <a:r>
              <a:rPr lang="en-US" sz="2000" dirty="0"/>
              <a:t>Net current almost constant across device. (Recombination </a:t>
            </a:r>
            <a:r>
              <a:rPr lang="en-US" sz="2000"/>
              <a:t>is present)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3" descr="final-imag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933" y="2861731"/>
            <a:ext cx="4123815" cy="3518413"/>
          </a:xfrm>
          <a:prstGeom prst="rect">
            <a:avLst/>
          </a:prstGeom>
        </p:spPr>
      </p:pic>
      <p:pic>
        <p:nvPicPr>
          <p:cNvPr id="6" name="Picture 5" descr="imag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34" y="2852823"/>
            <a:ext cx="4138619" cy="3531043"/>
          </a:xfrm>
          <a:prstGeom prst="rect">
            <a:avLst/>
          </a:prstGeom>
        </p:spPr>
      </p:pic>
    </p:spTree>
    <p:extLst>
      <p:ext uri="{BB962C8B-B14F-4D97-AF65-F5344CB8AC3E}">
        <p14:creationId xmlns:p14="http://schemas.microsoft.com/office/powerpoint/2010/main" val="1970757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227666"/>
            <a:ext cx="8229600" cy="4525963"/>
          </a:xfrm>
        </p:spPr>
        <p:txBody>
          <a:bodyPr/>
          <a:lstStyle/>
          <a:p>
            <a:r>
              <a:rPr lang="en-US" sz="2000" dirty="0"/>
              <a:t>Semi-classical model of semiconductor</a:t>
            </a:r>
          </a:p>
          <a:p>
            <a:pPr lvl="1"/>
            <a:r>
              <a:rPr lang="en-US" sz="2000" dirty="0"/>
              <a:t>Two carriers with effective mass</a:t>
            </a:r>
          </a:p>
          <a:p>
            <a:pPr lvl="1"/>
            <a:r>
              <a:rPr lang="en-US" sz="2000" dirty="0"/>
              <a:t>Drift-diffusion and potential equation</a:t>
            </a:r>
          </a:p>
          <a:p>
            <a:pPr lvl="1"/>
            <a:r>
              <a:rPr lang="en-US" sz="2000" dirty="0"/>
              <a:t>Essentially a 1</a:t>
            </a:r>
            <a:r>
              <a:rPr lang="en-US" sz="2000" baseline="30000" dirty="0"/>
              <a:t>st</a:t>
            </a:r>
            <a:r>
              <a:rPr lang="en-US" sz="2000" dirty="0"/>
              <a:t> order model of Boltzmann Transport equation</a:t>
            </a:r>
          </a:p>
          <a:p>
            <a:r>
              <a:rPr lang="en-US" sz="2000" dirty="0"/>
              <a:t>Analytical approaches are very limited </a:t>
            </a:r>
          </a:p>
          <a:p>
            <a:pPr lvl="1"/>
            <a:r>
              <a:rPr lang="en-US" sz="2000" dirty="0"/>
              <a:t>Use minority carrier injection</a:t>
            </a:r>
          </a:p>
          <a:p>
            <a:pPr lvl="1"/>
            <a:r>
              <a:rPr lang="en-US" sz="2000" dirty="0"/>
              <a:t>Steady-state</a:t>
            </a:r>
          </a:p>
          <a:p>
            <a:pPr lvl="1"/>
            <a:r>
              <a:rPr lang="en-US" sz="2000" dirty="0"/>
              <a:t>Simplified geometry and assumptions such as complete depletion approximation. </a:t>
            </a:r>
          </a:p>
          <a:p>
            <a:r>
              <a:rPr lang="en-US" sz="2000" dirty="0"/>
              <a:t>Numerical approaches are many</a:t>
            </a:r>
          </a:p>
          <a:p>
            <a:pPr lvl="1"/>
            <a:r>
              <a:rPr lang="en-US" sz="2000" dirty="0"/>
              <a:t>Finite Difference</a:t>
            </a:r>
          </a:p>
          <a:p>
            <a:pPr lvl="1"/>
            <a:r>
              <a:rPr lang="en-US" sz="2000" dirty="0"/>
              <a:t>Finite Element</a:t>
            </a:r>
          </a:p>
          <a:p>
            <a:pPr lvl="1"/>
            <a:r>
              <a:rPr lang="en-US" sz="2000" dirty="0"/>
              <a:t>Often very slow due to need for very fine meshing on gradients of doping density.</a:t>
            </a:r>
          </a:p>
          <a:p>
            <a:pPr lvl="1"/>
            <a:endParaRPr lang="en-US" sz="2000" dirty="0"/>
          </a:p>
        </p:txBody>
      </p:sp>
    </p:spTree>
    <p:extLst>
      <p:ext uri="{BB962C8B-B14F-4D97-AF65-F5344CB8AC3E}">
        <p14:creationId xmlns:p14="http://schemas.microsoft.com/office/powerpoint/2010/main" val="1316532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5" name="Rectangle 5"/>
          <p:cNvSpPr>
            <a:spLocks noChangeArrowheads="1"/>
          </p:cNvSpPr>
          <p:nvPr/>
        </p:nvSpPr>
        <p:spPr bwMode="auto">
          <a:xfrm>
            <a:off x="685800" y="381000"/>
            <a:ext cx="7772400" cy="647700"/>
          </a:xfrm>
          <a:prstGeom prst="rect">
            <a:avLst/>
          </a:prstGeom>
          <a:noFill/>
          <a:ln w="9525">
            <a:noFill/>
            <a:miter lim="800000"/>
            <a:headEnd/>
            <a:tailEnd/>
          </a:ln>
        </p:spPr>
        <p:txBody>
          <a:bodyPr anchor="ctr">
            <a:prstTxWarp prst="textNoShape">
              <a:avLst/>
            </a:prstTxWarp>
          </a:bodyPr>
          <a:lstStyle/>
          <a:p>
            <a:pPr algn="ctr"/>
            <a:r>
              <a:rPr lang="en-US" sz="3200" b="1" dirty="0">
                <a:solidFill>
                  <a:srgbClr val="ED181E"/>
                </a:solidFill>
                <a:latin typeface="Times New Roman" pitchFamily="-111" charset="0"/>
              </a:rPr>
              <a:t>Current Density and Drift Velocity</a:t>
            </a:r>
            <a:endParaRPr lang="en-US" sz="3200" dirty="0">
              <a:solidFill>
                <a:schemeClr val="tx2"/>
              </a:solidFill>
              <a:latin typeface="Times New Roman" pitchFamily="-111" charset="0"/>
            </a:endParaRPr>
          </a:p>
        </p:txBody>
      </p:sp>
      <p:sp>
        <p:nvSpPr>
          <p:cNvPr id="1495047" name="Text Box 7"/>
          <p:cNvSpPr txBox="1">
            <a:spLocks noChangeArrowheads="1"/>
          </p:cNvSpPr>
          <p:nvPr/>
        </p:nvSpPr>
        <p:spPr bwMode="auto">
          <a:xfrm>
            <a:off x="2819400" y="4953000"/>
            <a:ext cx="32004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endParaRPr lang="en-US" sz="2400">
              <a:latin typeface="Times" pitchFamily="-111" charset="0"/>
            </a:endParaRPr>
          </a:p>
        </p:txBody>
      </p:sp>
      <p:sp>
        <p:nvSpPr>
          <p:cNvPr id="1495048" name="Text Box 8"/>
          <p:cNvSpPr txBox="1">
            <a:spLocks noChangeArrowheads="1"/>
          </p:cNvSpPr>
          <p:nvPr/>
        </p:nvSpPr>
        <p:spPr bwMode="auto">
          <a:xfrm>
            <a:off x="1295400" y="1189198"/>
            <a:ext cx="2743200" cy="579437"/>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3200" i="1" dirty="0" err="1">
                <a:latin typeface="Times" pitchFamily="-111" charset="0"/>
              </a:rPr>
              <a:t>J</a:t>
            </a:r>
            <a:r>
              <a:rPr lang="en-US" sz="3200" i="1" baseline="-25000" dirty="0" err="1">
                <a:latin typeface="Times" pitchFamily="-111" charset="0"/>
              </a:rPr>
              <a:t>x</a:t>
            </a:r>
            <a:r>
              <a:rPr lang="en-US" sz="3200" baseline="-25000" dirty="0">
                <a:latin typeface="Times" pitchFamily="-111" charset="0"/>
              </a:rPr>
              <a:t> </a:t>
            </a:r>
            <a:r>
              <a:rPr lang="en-US" sz="3200" i="1" dirty="0">
                <a:latin typeface="Times" pitchFamily="-111" charset="0"/>
              </a:rPr>
              <a:t>(</a:t>
            </a:r>
            <a:r>
              <a:rPr lang="en-US" sz="3200" i="1" dirty="0" err="1">
                <a:latin typeface="Times" pitchFamily="-111" charset="0"/>
              </a:rPr>
              <a:t>t</a:t>
            </a:r>
            <a:r>
              <a:rPr lang="en-US" sz="3200" i="1" dirty="0">
                <a:latin typeface="Times" pitchFamily="-111" charset="0"/>
              </a:rPr>
              <a:t>) </a:t>
            </a:r>
            <a:r>
              <a:rPr lang="en-US" sz="3200" dirty="0">
                <a:latin typeface="Times" pitchFamily="-111" charset="0"/>
              </a:rPr>
              <a:t>= </a:t>
            </a:r>
            <a:r>
              <a:rPr lang="en-US" sz="3200" i="1" dirty="0" err="1">
                <a:latin typeface="Times" pitchFamily="-111" charset="0"/>
              </a:rPr>
              <a:t>env</a:t>
            </a:r>
            <a:r>
              <a:rPr lang="en-US" sz="3200" i="1" baseline="-25000" dirty="0" err="1">
                <a:latin typeface="Times" pitchFamily="-111" charset="0"/>
              </a:rPr>
              <a:t>dx</a:t>
            </a:r>
            <a:r>
              <a:rPr lang="en-US" sz="3200" i="1" dirty="0" err="1">
                <a:latin typeface="Times" pitchFamily="-111" charset="0"/>
              </a:rPr>
              <a:t>(t</a:t>
            </a:r>
            <a:r>
              <a:rPr lang="en-US" sz="3200" i="1" dirty="0">
                <a:latin typeface="Times" pitchFamily="-111" charset="0"/>
              </a:rPr>
              <a:t>)</a:t>
            </a:r>
            <a:endParaRPr lang="en-US" sz="2400" i="1" dirty="0">
              <a:latin typeface="Times" pitchFamily="-111" charset="0"/>
            </a:endParaRPr>
          </a:p>
        </p:txBody>
      </p:sp>
      <p:sp>
        <p:nvSpPr>
          <p:cNvPr id="9" name="Rectangle 8"/>
          <p:cNvSpPr/>
          <p:nvPr/>
        </p:nvSpPr>
        <p:spPr>
          <a:xfrm>
            <a:off x="280615" y="4151567"/>
            <a:ext cx="7315200" cy="461665"/>
          </a:xfrm>
          <a:prstGeom prst="rect">
            <a:avLst/>
          </a:prstGeom>
        </p:spPr>
        <p:txBody>
          <a:bodyPr wrap="square">
            <a:spAutoFit/>
          </a:bodyPr>
          <a:lstStyle/>
          <a:p>
            <a:pPr lvl="0">
              <a:spcBef>
                <a:spcPct val="20000"/>
              </a:spcBef>
              <a:defRPr/>
            </a:pPr>
            <a:r>
              <a:rPr lang="en-US" kern="0" dirty="0">
                <a:ea typeface="ＭＳ Ｐゴシック" pitchFamily="-111" charset="-128"/>
                <a:cs typeface="ＭＳ Ｐゴシック" pitchFamily="-111" charset="-128"/>
              </a:rPr>
              <a:t>And we have both electrons and holes so:</a:t>
            </a:r>
          </a:p>
        </p:txBody>
      </p:sp>
      <p:sp>
        <p:nvSpPr>
          <p:cNvPr id="7" name="TextBox 6"/>
          <p:cNvSpPr txBox="1"/>
          <p:nvPr/>
        </p:nvSpPr>
        <p:spPr>
          <a:xfrm>
            <a:off x="3962400" y="1112998"/>
            <a:ext cx="4495800" cy="707886"/>
          </a:xfrm>
          <a:prstGeom prst="rect">
            <a:avLst/>
          </a:prstGeom>
          <a:noFill/>
        </p:spPr>
        <p:txBody>
          <a:bodyPr wrap="square" rtlCol="0">
            <a:spAutoFit/>
          </a:bodyPr>
          <a:lstStyle/>
          <a:p>
            <a:r>
              <a:rPr lang="en-US" sz="2000" dirty="0"/>
              <a:t>This allows for a definition of the current density</a:t>
            </a:r>
          </a:p>
        </p:txBody>
      </p:sp>
      <p:pic>
        <p:nvPicPr>
          <p:cNvPr id="2" name="Picture 1"/>
          <p:cNvPicPr>
            <a:picLocks noChangeAspect="1"/>
          </p:cNvPicPr>
          <p:nvPr/>
        </p:nvPicPr>
        <p:blipFill>
          <a:blip r:embed="rId3"/>
          <a:stretch>
            <a:fillRect/>
          </a:stretch>
        </p:blipFill>
        <p:spPr>
          <a:xfrm>
            <a:off x="2819400" y="4763076"/>
            <a:ext cx="3242734" cy="1616949"/>
          </a:xfrm>
          <a:prstGeom prst="rect">
            <a:avLst/>
          </a:prstGeom>
        </p:spPr>
      </p:pic>
      <p:sp>
        <p:nvSpPr>
          <p:cNvPr id="10" name="Text Box 4"/>
          <p:cNvSpPr txBox="1">
            <a:spLocks noChangeArrowheads="1"/>
          </p:cNvSpPr>
          <p:nvPr/>
        </p:nvSpPr>
        <p:spPr bwMode="auto">
          <a:xfrm>
            <a:off x="2451805" y="3195740"/>
            <a:ext cx="3286125" cy="584776"/>
          </a:xfrm>
          <a:prstGeom prst="rect">
            <a:avLst/>
          </a:prstGeom>
          <a:noFill/>
          <a:ln w="9525">
            <a:noFill/>
            <a:miter lim="800000"/>
            <a:headEnd/>
            <a:tailEnd/>
          </a:ln>
        </p:spPr>
        <p:txBody>
          <a:bodyPr wrap="square">
            <a:prstTxWarp prst="textNoShape">
              <a:avLst/>
            </a:prstTxWarp>
            <a:spAutoFit/>
          </a:bodyPr>
          <a:lstStyle/>
          <a:p>
            <a:pPr eaLnBrk="0" hangingPunct="0">
              <a:spcBef>
                <a:spcPct val="50000"/>
              </a:spcBef>
            </a:pPr>
            <a:r>
              <a:rPr lang="en-US" sz="3200" i="1" dirty="0" err="1">
                <a:latin typeface="Times" pitchFamily="-111" charset="0"/>
              </a:rPr>
              <a:t>v</a:t>
            </a:r>
            <a:r>
              <a:rPr lang="en-US" sz="3200" i="1" baseline="-25000" dirty="0" err="1">
                <a:latin typeface="Times" pitchFamily="-111" charset="0"/>
              </a:rPr>
              <a:t>dx</a:t>
            </a:r>
            <a:r>
              <a:rPr lang="en-US" sz="3200" dirty="0">
                <a:latin typeface="Times" pitchFamily="-111" charset="0"/>
              </a:rPr>
              <a:t> = </a:t>
            </a:r>
            <a:r>
              <a:rPr lang="en-US" sz="3200" i="1" dirty="0" err="1">
                <a:latin typeface="Symbol" pitchFamily="-111" charset="2"/>
                <a:sym typeface="Symbol" pitchFamily="-111" charset="2"/>
              </a:rPr>
              <a:t></a:t>
            </a:r>
            <a:r>
              <a:rPr lang="en-US" sz="3200" i="1" baseline="-25000" dirty="0" err="1">
                <a:latin typeface="Times" pitchFamily="-111" charset="0"/>
              </a:rPr>
              <a:t>d</a:t>
            </a:r>
            <a:r>
              <a:rPr lang="en-US" sz="3200" i="1" dirty="0" err="1">
                <a:latin typeface="Zapf Chancery" charset="0"/>
              </a:rPr>
              <a:t>E</a:t>
            </a:r>
            <a:r>
              <a:rPr lang="en-US" sz="3200" i="1" baseline="-25000" dirty="0" err="1">
                <a:latin typeface="Times" pitchFamily="-111" charset="0"/>
              </a:rPr>
              <a:t>x</a:t>
            </a:r>
            <a:endParaRPr lang="en-US" sz="2400" i="1" baseline="-25000" dirty="0">
              <a:latin typeface="Times" pitchFamily="-111"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755503963"/>
              </p:ext>
            </p:extLst>
          </p:nvPr>
        </p:nvGraphicFramePr>
        <p:xfrm>
          <a:off x="4846460" y="3111442"/>
          <a:ext cx="1173340" cy="845896"/>
        </p:xfrm>
        <a:graphic>
          <a:graphicData uri="http://schemas.openxmlformats.org/presentationml/2006/ole">
            <mc:AlternateContent xmlns:mc="http://schemas.openxmlformats.org/markup-compatibility/2006">
              <mc:Choice xmlns:v="urn:schemas-microsoft-com:vml" Requires="v">
                <p:oleObj spid="_x0000_s1631245" r:id="rId4" imgW="8191500" imgH="5905500" progId="">
                  <p:embed/>
                </p:oleObj>
              </mc:Choice>
              <mc:Fallback>
                <p:oleObj r:id="rId4" imgW="8191500" imgH="5905500" progId="">
                  <p:embed/>
                  <p:pic>
                    <p:nvPicPr>
                      <p:cNvPr id="0" name=""/>
                      <p:cNvPicPr/>
                      <p:nvPr/>
                    </p:nvPicPr>
                    <p:blipFill>
                      <a:blip r:embed="rId5"/>
                      <a:stretch>
                        <a:fillRect/>
                      </a:stretch>
                    </p:blipFill>
                    <p:spPr>
                      <a:xfrm>
                        <a:off x="4846460" y="3111442"/>
                        <a:ext cx="1173340" cy="845896"/>
                      </a:xfrm>
                      <a:prstGeom prst="rect">
                        <a:avLst/>
                      </a:prstGeom>
                    </p:spPr>
                  </p:pic>
                </p:oleObj>
              </mc:Fallback>
            </mc:AlternateContent>
          </a:graphicData>
        </a:graphic>
      </p:graphicFrame>
      <p:sp>
        <p:nvSpPr>
          <p:cNvPr id="5" name="TextBox 4"/>
          <p:cNvSpPr txBox="1"/>
          <p:nvPr/>
        </p:nvSpPr>
        <p:spPr>
          <a:xfrm>
            <a:off x="280615" y="2624145"/>
            <a:ext cx="3507692" cy="461665"/>
          </a:xfrm>
          <a:prstGeom prst="rect">
            <a:avLst/>
          </a:prstGeom>
          <a:noFill/>
        </p:spPr>
        <p:txBody>
          <a:bodyPr wrap="none" rtlCol="0">
            <a:spAutoFit/>
          </a:bodyPr>
          <a:lstStyle/>
          <a:p>
            <a:r>
              <a:rPr lang="en-US" dirty="0"/>
              <a:t>Define a mobility </a:t>
            </a:r>
            <a:r>
              <a:rPr lang="el-GR" dirty="0"/>
              <a:t>μ</a:t>
            </a:r>
            <a:r>
              <a:rPr lang="en-CA" dirty="0"/>
              <a:t> where:</a:t>
            </a:r>
            <a:endParaRPr lang="en-US" dirty="0"/>
          </a:p>
        </p:txBody>
      </p:sp>
      <p:sp>
        <p:nvSpPr>
          <p:cNvPr id="3" name="TextBox 2"/>
          <p:cNvSpPr txBox="1"/>
          <p:nvPr/>
        </p:nvSpPr>
        <p:spPr>
          <a:xfrm>
            <a:off x="255215" y="2027237"/>
            <a:ext cx="6851556" cy="584775"/>
          </a:xfrm>
          <a:prstGeom prst="rect">
            <a:avLst/>
          </a:prstGeom>
          <a:noFill/>
        </p:spPr>
        <p:txBody>
          <a:bodyPr wrap="none" rtlCol="0">
            <a:spAutoFit/>
          </a:bodyPr>
          <a:lstStyle/>
          <a:p>
            <a:pPr algn="ctr"/>
            <a:r>
              <a:rPr lang="en-US" sz="3200" dirty="0">
                <a:solidFill>
                  <a:srgbClr val="FF0000"/>
                </a:solidFill>
              </a:rPr>
              <a:t>Drift Currents </a:t>
            </a:r>
            <a:r>
              <a:rPr lang="mr-IN" sz="3200" dirty="0">
                <a:solidFill>
                  <a:srgbClr val="FF0000"/>
                </a:solidFill>
              </a:rPr>
              <a:t>–</a:t>
            </a:r>
            <a:r>
              <a:rPr lang="en-US" sz="3200" dirty="0">
                <a:solidFill>
                  <a:srgbClr val="FF0000"/>
                </a:solidFill>
              </a:rPr>
              <a:t> Ohms law in point form</a:t>
            </a:r>
          </a:p>
        </p:txBody>
      </p:sp>
    </p:spTree>
    <p:extLst>
      <p:ext uri="{BB962C8B-B14F-4D97-AF65-F5344CB8AC3E}">
        <p14:creationId xmlns:p14="http://schemas.microsoft.com/office/powerpoint/2010/main" val="794243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5" name="Rectangle 2"/>
          <p:cNvSpPr>
            <a:spLocks noGrp="1" noChangeArrowheads="1"/>
          </p:cNvSpPr>
          <p:nvPr>
            <p:ph type="title"/>
          </p:nvPr>
        </p:nvSpPr>
        <p:spPr bwMode="auto">
          <a:xfrm>
            <a:off x="684213" y="188913"/>
            <a:ext cx="7772400" cy="647700"/>
          </a:xfrm>
          <a:solidFill>
            <a:srgbClr val="FFFFFF"/>
          </a:solidFill>
          <a:ln>
            <a:solidFill>
              <a:schemeClr val="bg1"/>
            </a:solidFill>
            <a:miter lim="800000"/>
            <a:headEnd/>
            <a:tailEnd/>
          </a:ln>
        </p:spPr>
        <p:txBody>
          <a:bodyPr wrap="square" lIns="91440" tIns="45720" rIns="91440" bIns="45720" numCol="1" anchor="t" anchorCtr="0" compatLnSpc="1">
            <a:prstTxWarp prst="textNoShape">
              <a:avLst/>
            </a:prstTxWarp>
          </a:bodyPr>
          <a:lstStyle/>
          <a:p>
            <a:pPr eaLnBrk="1" hangingPunct="1"/>
            <a:r>
              <a:rPr lang="en-US" sz="3200" b="1" dirty="0">
                <a:solidFill>
                  <a:srgbClr val="ED181E"/>
                </a:solidFill>
                <a:latin typeface="Times New Roman" pitchFamily="-111" charset="0"/>
              </a:rPr>
              <a:t>Conductivity</a:t>
            </a:r>
            <a:endParaRPr lang="en-US" sz="3200" dirty="0">
              <a:latin typeface="Times New Roman" pitchFamily="-111" charset="0"/>
            </a:endParaRPr>
          </a:p>
        </p:txBody>
      </p:sp>
      <p:sp>
        <p:nvSpPr>
          <p:cNvPr id="1500166" name="Text Box 3"/>
          <p:cNvSpPr txBox="1">
            <a:spLocks noChangeArrowheads="1"/>
          </p:cNvSpPr>
          <p:nvPr/>
        </p:nvSpPr>
        <p:spPr bwMode="auto">
          <a:xfrm>
            <a:off x="179388" y="2276475"/>
            <a:ext cx="8839200" cy="584776"/>
          </a:xfrm>
          <a:prstGeom prst="rect">
            <a:avLst/>
          </a:prstGeom>
          <a:noFill/>
          <a:ln w="9525">
            <a:noFill/>
            <a:miter lim="800000"/>
            <a:headEnd/>
            <a:tailEnd/>
          </a:ln>
        </p:spPr>
        <p:txBody>
          <a:bodyPr>
            <a:prstTxWarp prst="textNoShape">
              <a:avLst/>
            </a:prstTxWarp>
            <a:spAutoFit/>
          </a:bodyPr>
          <a:lstStyle/>
          <a:p>
            <a:pPr algn="ctr" eaLnBrk="0" hangingPunct="0">
              <a:spcBef>
                <a:spcPct val="50000"/>
              </a:spcBef>
            </a:pPr>
            <a:r>
              <a:rPr lang="en-US" sz="1600" i="1" dirty="0" err="1">
                <a:latin typeface="Times" pitchFamily="-111" charset="0"/>
                <a:sym typeface="Symbol" pitchFamily="-111" charset="2"/>
              </a:rPr>
              <a:t></a:t>
            </a:r>
            <a:r>
              <a:rPr lang="en-US" sz="1600" dirty="0">
                <a:latin typeface="Times" pitchFamily="-111" charset="0"/>
              </a:rPr>
              <a:t> </a:t>
            </a:r>
            <a:r>
              <a:rPr lang="en-US" sz="1600" dirty="0">
                <a:latin typeface="Times New Roman" pitchFamily="-111" charset="0"/>
              </a:rPr>
              <a:t>= conductivity, </a:t>
            </a:r>
            <a:r>
              <a:rPr lang="en-US" sz="1600" i="1" dirty="0" err="1">
                <a:latin typeface="Times New Roman" pitchFamily="-111" charset="0"/>
              </a:rPr>
              <a:t>e</a:t>
            </a:r>
            <a:r>
              <a:rPr lang="en-US" sz="1600" dirty="0">
                <a:latin typeface="Times New Roman" pitchFamily="-111" charset="0"/>
              </a:rPr>
              <a:t> = electronic charge, </a:t>
            </a:r>
            <a:r>
              <a:rPr lang="en-US" sz="1600" i="1" dirty="0" err="1">
                <a:latin typeface="Times New Roman" pitchFamily="-111" charset="0"/>
              </a:rPr>
              <a:t>n</a:t>
            </a:r>
            <a:r>
              <a:rPr lang="en-US" sz="1600" dirty="0">
                <a:latin typeface="Times New Roman" pitchFamily="-111" charset="0"/>
              </a:rPr>
              <a:t> = number of electrons per unit volume,</a:t>
            </a:r>
            <a:r>
              <a:rPr lang="en-US" sz="1600" dirty="0">
                <a:latin typeface="Times" pitchFamily="-111" charset="0"/>
              </a:rPr>
              <a:t> </a:t>
            </a:r>
            <a:r>
              <a:rPr lang="en-US" sz="1600" i="1" dirty="0" err="1">
                <a:latin typeface="Times" pitchFamily="-111" charset="0"/>
                <a:sym typeface="Symbol" pitchFamily="-111" charset="2"/>
              </a:rPr>
              <a:t></a:t>
            </a:r>
            <a:r>
              <a:rPr lang="en-US" sz="1600" i="1" baseline="-25000" dirty="0" err="1">
                <a:latin typeface="Times New Roman" pitchFamily="-111" charset="0"/>
              </a:rPr>
              <a:t>d</a:t>
            </a:r>
            <a:r>
              <a:rPr lang="en-US" sz="1600" dirty="0">
                <a:latin typeface="Times New Roman" pitchFamily="-111" charset="0"/>
              </a:rPr>
              <a:t> = drift velocity,</a:t>
            </a:r>
            <a:r>
              <a:rPr lang="en-US" sz="1600" dirty="0">
                <a:latin typeface="Times" pitchFamily="-111" charset="0"/>
              </a:rPr>
              <a:t> </a:t>
            </a:r>
            <a:r>
              <a:rPr lang="en-US" sz="1600" i="1" dirty="0" err="1">
                <a:latin typeface="Times" pitchFamily="-111" charset="0"/>
                <a:sym typeface="Symbol" pitchFamily="-111" charset="2"/>
              </a:rPr>
              <a:t></a:t>
            </a:r>
            <a:r>
              <a:rPr lang="en-US" sz="1600" dirty="0">
                <a:latin typeface="Times" pitchFamily="-111" charset="0"/>
              </a:rPr>
              <a:t>  </a:t>
            </a:r>
            <a:r>
              <a:rPr lang="en-US" sz="1600" dirty="0">
                <a:latin typeface="Times New Roman" pitchFamily="-111" charset="0"/>
              </a:rPr>
              <a:t>= mean scattering (collision) time = relaxation time, </a:t>
            </a:r>
            <a:r>
              <a:rPr lang="en-US" sz="1600" i="1" dirty="0">
                <a:latin typeface="Times New Roman" pitchFamily="-111" charset="0"/>
              </a:rPr>
              <a:t>m</a:t>
            </a:r>
            <a:r>
              <a:rPr lang="en-US" sz="1600" i="1" baseline="-25000" dirty="0">
                <a:latin typeface="Times New Roman" pitchFamily="-111" charset="0"/>
              </a:rPr>
              <a:t>e</a:t>
            </a:r>
            <a:r>
              <a:rPr lang="en-US" sz="1600" dirty="0">
                <a:latin typeface="Times New Roman" pitchFamily="-111" charset="0"/>
              </a:rPr>
              <a:t> = mass of an electron in free space.</a:t>
            </a:r>
          </a:p>
        </p:txBody>
      </p:sp>
      <p:graphicFrame>
        <p:nvGraphicFramePr>
          <p:cNvPr id="1500162" name="Object 2"/>
          <p:cNvGraphicFramePr>
            <a:graphicFrameLocks noChangeAspect="1"/>
          </p:cNvGraphicFramePr>
          <p:nvPr/>
        </p:nvGraphicFramePr>
        <p:xfrm>
          <a:off x="3181350" y="1066800"/>
          <a:ext cx="2398713" cy="1104900"/>
        </p:xfrm>
        <a:graphic>
          <a:graphicData uri="http://schemas.openxmlformats.org/presentationml/2006/ole">
            <mc:AlternateContent xmlns:mc="http://schemas.openxmlformats.org/markup-compatibility/2006">
              <mc:Choice xmlns:v="urn:schemas-microsoft-com:vml" Requires="v">
                <p:oleObj spid="_x0000_s1630222" name="Equation" r:id="rId3" imgW="1041400" imgH="419100" progId="Equation.3">
                  <p:embed/>
                </p:oleObj>
              </mc:Choice>
              <mc:Fallback>
                <p:oleObj name="Equation" r:id="rId3" imgW="10414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350" y="1066800"/>
                        <a:ext cx="2398713"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1600200" y="3581400"/>
            <a:ext cx="6019800" cy="1938992"/>
          </a:xfrm>
          <a:prstGeom prst="rect">
            <a:avLst/>
          </a:prstGeom>
          <a:noFill/>
        </p:spPr>
        <p:txBody>
          <a:bodyPr wrap="square" rtlCol="0">
            <a:spAutoFit/>
          </a:bodyPr>
          <a:lstStyle/>
          <a:p>
            <a:r>
              <a:rPr lang="en-US" sz="2400" dirty="0"/>
              <a:t>If we know the number of electrons we can define a conductivity. Which gives J  = </a:t>
            </a:r>
            <a:r>
              <a:rPr lang="el-GR" sz="2400" dirty="0"/>
              <a:t>σ</a:t>
            </a:r>
            <a:r>
              <a:rPr lang="en-CA" sz="2400" dirty="0"/>
              <a:t> E</a:t>
            </a:r>
          </a:p>
          <a:p>
            <a:endParaRPr lang="en-CA" sz="2400" dirty="0"/>
          </a:p>
          <a:p>
            <a:r>
              <a:rPr lang="en-CA" sz="2400" dirty="0"/>
              <a:t>We also use resistivity which is:</a:t>
            </a:r>
          </a:p>
          <a:p>
            <a:endParaRPr lang="en-US" sz="2400" dirty="0"/>
          </a:p>
        </p:txBody>
      </p:sp>
      <p:pic>
        <p:nvPicPr>
          <p:cNvPr id="10" name="Picture 9" descr="latex-image-1.pdf"/>
          <p:cNvPicPr>
            <a:picLocks noChangeAspect="1"/>
          </p:cNvPicPr>
          <p:nvPr/>
        </p:nvPicPr>
        <p:blipFill>
          <a:blip r:embed="rId5"/>
          <a:stretch>
            <a:fillRect/>
          </a:stretch>
        </p:blipFill>
        <p:spPr>
          <a:xfrm>
            <a:off x="3962400" y="5410200"/>
            <a:ext cx="1549400" cy="469900"/>
          </a:xfrm>
          <a:prstGeom prst="rect">
            <a:avLst/>
          </a:prstGeom>
        </p:spPr>
      </p:pic>
    </p:spTree>
    <p:extLst>
      <p:ext uri="{BB962C8B-B14F-4D97-AF65-F5344CB8AC3E}">
        <p14:creationId xmlns:p14="http://schemas.microsoft.com/office/powerpoint/2010/main" val="1863444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5.29</a:t>
            </a:r>
          </a:p>
        </p:txBody>
      </p:sp>
      <p:sp>
        <p:nvSpPr>
          <p:cNvPr id="5"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pic>
        <p:nvPicPr>
          <p:cNvPr id="45064" name="Picture 8"/>
          <p:cNvPicPr>
            <a:picLocks noChangeAspect="1" noChangeArrowheads="1"/>
          </p:cNvPicPr>
          <p:nvPr/>
        </p:nvPicPr>
        <p:blipFill>
          <a:blip r:embed="rId3"/>
          <a:srcRect/>
          <a:stretch>
            <a:fillRect/>
          </a:stretch>
        </p:blipFill>
        <p:spPr bwMode="auto">
          <a:xfrm>
            <a:off x="284164" y="622300"/>
            <a:ext cx="5143429" cy="3162300"/>
          </a:xfrm>
          <a:prstGeom prst="rect">
            <a:avLst/>
          </a:prstGeom>
          <a:noFill/>
          <a:ln w="9525">
            <a:noFill/>
            <a:miter lim="800000"/>
            <a:headEnd/>
            <a:tailEnd/>
          </a:ln>
          <a:effectLst/>
        </p:spPr>
      </p:pic>
      <p:sp>
        <p:nvSpPr>
          <p:cNvPr id="45065" name="Text Box 9"/>
          <p:cNvSpPr txBox="1">
            <a:spLocks noChangeArrowheads="1"/>
          </p:cNvSpPr>
          <p:nvPr/>
        </p:nvSpPr>
        <p:spPr bwMode="auto">
          <a:xfrm>
            <a:off x="5549901" y="460375"/>
            <a:ext cx="3263900" cy="3416320"/>
          </a:xfrm>
          <a:prstGeom prst="rect">
            <a:avLst/>
          </a:prstGeom>
          <a:noFill/>
          <a:ln w="9525">
            <a:noFill/>
            <a:miter lim="800000"/>
            <a:headEnd/>
            <a:tailEnd/>
          </a:ln>
          <a:effectLst/>
        </p:spPr>
        <p:txBody>
          <a:bodyPr wrap="square">
            <a:prstTxWarp prst="textNoShape">
              <a:avLst/>
            </a:prstTxWarp>
            <a:spAutoFit/>
          </a:bodyPr>
          <a:lstStyle/>
          <a:p>
            <a:pPr marL="457200" indent="-457200"/>
            <a:r>
              <a:rPr lang="en-US" sz="1800" dirty="0"/>
              <a:t>(a) Arbitrary electron concentration </a:t>
            </a:r>
            <a:r>
              <a:rPr lang="en-US" sz="1800" i="1" dirty="0" err="1"/>
              <a:t>n</a:t>
            </a:r>
            <a:r>
              <a:rPr lang="en-US" sz="1800" i="1" dirty="0"/>
              <a:t> </a:t>
            </a:r>
            <a:r>
              <a:rPr lang="en-US" sz="1800" dirty="0"/>
              <a:t>(</a:t>
            </a:r>
            <a:r>
              <a:rPr lang="en-US" sz="1800" i="1" dirty="0" err="1"/>
              <a:t>x</a:t>
            </a:r>
            <a:r>
              <a:rPr lang="en-US" sz="1800" dirty="0"/>
              <a:t>, </a:t>
            </a:r>
            <a:r>
              <a:rPr lang="en-US" sz="1800" i="1" dirty="0" err="1"/>
              <a:t>t</a:t>
            </a:r>
            <a:r>
              <a:rPr lang="en-US" sz="1800" dirty="0"/>
              <a:t>) profile in a semiconductor. There is a net diffusion </a:t>
            </a:r>
          </a:p>
          <a:p>
            <a:pPr marL="457200" indent="-457200"/>
            <a:r>
              <a:rPr lang="en-US" sz="1800" dirty="0"/>
              <a:t>(flux) of electrons from higher to lower concentrations.</a:t>
            </a:r>
          </a:p>
          <a:p>
            <a:pPr marL="457200" indent="-457200"/>
            <a:r>
              <a:rPr lang="en-US" sz="1800" dirty="0"/>
              <a:t>(</a:t>
            </a:r>
            <a:r>
              <a:rPr lang="en-US" sz="1800" dirty="0" err="1"/>
              <a:t>b</a:t>
            </a:r>
            <a:r>
              <a:rPr lang="en-US" sz="1800" dirty="0"/>
              <a:t>) Expanded view of two adjacent sections at </a:t>
            </a:r>
            <a:r>
              <a:rPr lang="en-US" sz="1800" i="1" dirty="0"/>
              <a:t>x</a:t>
            </a:r>
            <a:r>
              <a:rPr lang="en-US" sz="1800" i="1" baseline="-25000" dirty="0"/>
              <a:t>0</a:t>
            </a:r>
            <a:r>
              <a:rPr lang="en-US" sz="1800" dirty="0"/>
              <a:t>. There are more electrons crossing </a:t>
            </a:r>
            <a:r>
              <a:rPr lang="en-US" sz="1800" i="1" dirty="0"/>
              <a:t>x</a:t>
            </a:r>
            <a:r>
              <a:rPr lang="en-US" sz="1800" i="1" baseline="-25000" dirty="0"/>
              <a:t>0</a:t>
            </a:r>
            <a:r>
              <a:rPr lang="en-US" sz="1800" dirty="0"/>
              <a:t> coming </a:t>
            </a:r>
          </a:p>
          <a:p>
            <a:pPr marL="457200" indent="-457200"/>
            <a:r>
              <a:rPr lang="en-US" sz="1800" dirty="0"/>
              <a:t>From the left (</a:t>
            </a:r>
            <a:r>
              <a:rPr lang="en-US" sz="1800" i="1" dirty="0"/>
              <a:t>x</a:t>
            </a:r>
            <a:r>
              <a:rPr lang="en-US" sz="1800" i="1" baseline="-25000" dirty="0"/>
              <a:t>0</a:t>
            </a:r>
            <a:r>
              <a:rPr lang="en-US" sz="1800" dirty="0"/>
              <a:t>-</a:t>
            </a:r>
            <a:r>
              <a:rPr lang="en-US" sz="1800" dirty="0">
                <a:sym typeface="MT Extra" pitchFamily="-65" charset="0"/>
              </a:rPr>
              <a:t>) than coming from the right (</a:t>
            </a:r>
            <a:r>
              <a:rPr lang="en-US" sz="1800" i="1" dirty="0">
                <a:sym typeface="MT Extra" pitchFamily="-65" charset="0"/>
              </a:rPr>
              <a:t>x</a:t>
            </a:r>
            <a:r>
              <a:rPr lang="en-US" sz="1800" i="1" baseline="-25000" dirty="0">
                <a:sym typeface="MT Extra" pitchFamily="-65" charset="0"/>
              </a:rPr>
              <a:t>0</a:t>
            </a:r>
            <a:r>
              <a:rPr lang="en-US" sz="1800" dirty="0">
                <a:sym typeface="MT Extra" pitchFamily="-65" charset="0"/>
              </a:rPr>
              <a:t>+)</a:t>
            </a:r>
          </a:p>
        </p:txBody>
      </p:sp>
      <p:sp>
        <p:nvSpPr>
          <p:cNvPr id="6" name="Rectangle 2"/>
          <p:cNvSpPr txBox="1">
            <a:spLocks noChangeArrowheads="1"/>
          </p:cNvSpPr>
          <p:nvPr/>
        </p:nvSpPr>
        <p:spPr bwMode="auto">
          <a:xfrm>
            <a:off x="190500" y="4013200"/>
            <a:ext cx="3340100" cy="495300"/>
          </a:xfrm>
          <a:prstGeom prst="rect">
            <a:avLst/>
          </a:prstGeo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a:ln>
                  <a:noFill/>
                </a:ln>
                <a:solidFill>
                  <a:srgbClr val="ED181E"/>
                </a:solidFill>
                <a:effectLst/>
                <a:uLnTx/>
                <a:uFillTx/>
                <a:latin typeface="Times New Roman" pitchFamily="-65" charset="0"/>
                <a:ea typeface="+mj-ea"/>
                <a:cs typeface="+mj-cs"/>
              </a:rPr>
              <a:t>Fick’s</a:t>
            </a:r>
            <a:r>
              <a:rPr kumimoji="0" lang="en-US" sz="3200" b="1" i="0" u="none" strike="noStrike" kern="0" cap="none" spc="0" normalizeH="0" baseline="0" noProof="0" dirty="0">
                <a:ln>
                  <a:noFill/>
                </a:ln>
                <a:solidFill>
                  <a:srgbClr val="ED181E"/>
                </a:solidFill>
                <a:effectLst/>
                <a:uLnTx/>
                <a:uFillTx/>
                <a:latin typeface="Times New Roman" pitchFamily="-65" charset="0"/>
                <a:ea typeface="+mj-ea"/>
                <a:cs typeface="+mj-cs"/>
              </a:rPr>
              <a:t> First Law</a:t>
            </a:r>
          </a:p>
        </p:txBody>
      </p:sp>
      <p:graphicFrame>
        <p:nvGraphicFramePr>
          <p:cNvPr id="7" name="Object 4"/>
          <p:cNvGraphicFramePr>
            <a:graphicFrameLocks noChangeAspect="1"/>
          </p:cNvGraphicFramePr>
          <p:nvPr/>
        </p:nvGraphicFramePr>
        <p:xfrm>
          <a:off x="1006475" y="5051425"/>
          <a:ext cx="1949450" cy="895350"/>
        </p:xfrm>
        <a:graphic>
          <a:graphicData uri="http://schemas.openxmlformats.org/presentationml/2006/ole">
            <mc:AlternateContent xmlns:mc="http://schemas.openxmlformats.org/markup-compatibility/2006">
              <mc:Choice xmlns:v="urn:schemas-microsoft-com:vml" Requires="v">
                <p:oleObj spid="_x0000_s1587254" name="Equation" r:id="rId4" imgW="774700" imgH="355600" progId="Equation.3">
                  <p:embed/>
                </p:oleObj>
              </mc:Choice>
              <mc:Fallback>
                <p:oleObj name="Equation" r:id="rId4" imgW="774700" imgH="355600" progId="Equation.3">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475" y="5051425"/>
                        <a:ext cx="194945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6"/>
          <p:cNvSpPr>
            <a:spLocks noChangeArrowheads="1"/>
          </p:cNvSpPr>
          <p:nvPr/>
        </p:nvSpPr>
        <p:spPr bwMode="auto">
          <a:xfrm>
            <a:off x="3556000" y="4013200"/>
            <a:ext cx="5232400" cy="927100"/>
          </a:xfrm>
          <a:prstGeom prst="rect">
            <a:avLst/>
          </a:prstGeom>
          <a:noFill/>
          <a:ln w="9525">
            <a:noFill/>
            <a:miter lim="800000"/>
            <a:headEnd/>
            <a:tailEnd/>
          </a:ln>
          <a:effectLst/>
        </p:spPr>
        <p:txBody>
          <a:bodyPr anchor="ctr">
            <a:prstTxWarp prst="textNoShape">
              <a:avLst/>
            </a:prstTxWarp>
          </a:bodyPr>
          <a:lstStyle/>
          <a:p>
            <a:pPr algn="ctr" eaLnBrk="1" hangingPunct="1"/>
            <a:r>
              <a:rPr lang="en-US" sz="3200" b="1" dirty="0">
                <a:solidFill>
                  <a:srgbClr val="ED181E"/>
                </a:solidFill>
              </a:rPr>
              <a:t>Electron Diffusion Current Density</a:t>
            </a:r>
          </a:p>
        </p:txBody>
      </p:sp>
      <p:graphicFrame>
        <p:nvGraphicFramePr>
          <p:cNvPr id="9" name="Object 7"/>
          <p:cNvGraphicFramePr>
            <a:graphicFrameLocks noChangeAspect="1"/>
          </p:cNvGraphicFramePr>
          <p:nvPr>
            <p:extLst>
              <p:ext uri="{D42A27DB-BD31-4B8C-83A1-F6EECF244321}">
                <p14:modId xmlns:p14="http://schemas.microsoft.com/office/powerpoint/2010/main" val="1554631992"/>
              </p:ext>
            </p:extLst>
          </p:nvPr>
        </p:nvGraphicFramePr>
        <p:xfrm>
          <a:off x="3695700" y="4872567"/>
          <a:ext cx="4354513" cy="1206500"/>
        </p:xfrm>
        <a:graphic>
          <a:graphicData uri="http://schemas.openxmlformats.org/presentationml/2006/ole">
            <mc:AlternateContent xmlns:mc="http://schemas.openxmlformats.org/markup-compatibility/2006">
              <mc:Choice xmlns:v="urn:schemas-microsoft-com:vml" Requires="v">
                <p:oleObj spid="_x0000_s1587255" name="Equation" r:id="rId6" imgW="1282700" imgH="355600" progId="Equation.3">
                  <p:embed/>
                </p:oleObj>
              </mc:Choice>
              <mc:Fallback>
                <p:oleObj name="Equation" r:id="rId6" imgW="1282700" imgH="355600" progId="Equation.3">
                  <p:embed/>
                  <p:pic>
                    <p:nvPicPr>
                      <p:cNvPr id="0"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5700" y="4872567"/>
                        <a:ext cx="4354513"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3530600" y="37525"/>
            <a:ext cx="1749838" cy="584775"/>
          </a:xfrm>
          <a:prstGeom prst="rect">
            <a:avLst/>
          </a:prstGeom>
          <a:noFill/>
        </p:spPr>
        <p:txBody>
          <a:bodyPr wrap="none" rtlCol="0">
            <a:spAutoFit/>
          </a:bodyPr>
          <a:lstStyle/>
          <a:p>
            <a:r>
              <a:rPr lang="en-US" sz="3200" dirty="0"/>
              <a:t>Diffusion</a:t>
            </a:r>
          </a:p>
        </p:txBody>
      </p:sp>
    </p:spTree>
    <p:extLst>
      <p:ext uri="{BB962C8B-B14F-4D97-AF65-F5344CB8AC3E}">
        <p14:creationId xmlns:p14="http://schemas.microsoft.com/office/powerpoint/2010/main" val="1859077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Fig 5.30</a:t>
            </a:r>
          </a:p>
        </p:txBody>
      </p:sp>
      <p:sp>
        <p:nvSpPr>
          <p:cNvPr id="5" name="Footer Placeholder 2"/>
          <p:cNvSpPr>
            <a:spLocks noGrp="1"/>
          </p:cNvSpPr>
          <p:nvPr>
            <p:ph type="ftr" sz="quarter" idx="11"/>
          </p:nvPr>
        </p:nvSpPr>
        <p:spPr/>
        <p:txBody>
          <a:bodyPr/>
          <a:lstStyle/>
          <a:p>
            <a:r>
              <a:rPr lang="en-US"/>
              <a:t>From</a:t>
            </a:r>
            <a:r>
              <a:rPr lang="en-US" i="1"/>
              <a:t> Principles of Electronic Materials and Devices, Third Edition</a:t>
            </a:r>
            <a:r>
              <a:rPr lang="en-US"/>
              <a:t>, S.O. Kasap (© McGraw-Hill, 2005)</a:t>
            </a:r>
          </a:p>
        </p:txBody>
      </p:sp>
      <p:pic>
        <p:nvPicPr>
          <p:cNvPr id="46094" name="Picture 14"/>
          <p:cNvPicPr>
            <a:picLocks noChangeAspect="1" noChangeArrowheads="1"/>
          </p:cNvPicPr>
          <p:nvPr/>
        </p:nvPicPr>
        <p:blipFill>
          <a:blip r:embed="rId3"/>
          <a:srcRect/>
          <a:stretch>
            <a:fillRect/>
          </a:stretch>
        </p:blipFill>
        <p:spPr bwMode="auto">
          <a:xfrm>
            <a:off x="831850" y="1054100"/>
            <a:ext cx="3491849" cy="3568700"/>
          </a:xfrm>
          <a:prstGeom prst="rect">
            <a:avLst/>
          </a:prstGeom>
          <a:noFill/>
          <a:ln w="9525">
            <a:noFill/>
            <a:miter lim="800000"/>
            <a:headEnd/>
            <a:tailEnd/>
          </a:ln>
          <a:effectLst/>
        </p:spPr>
      </p:pic>
      <p:sp>
        <p:nvSpPr>
          <p:cNvPr id="46095" name="Text Box 15"/>
          <p:cNvSpPr txBox="1">
            <a:spLocks noChangeArrowheads="1"/>
          </p:cNvSpPr>
          <p:nvPr/>
        </p:nvSpPr>
        <p:spPr bwMode="auto">
          <a:xfrm>
            <a:off x="222250" y="5343525"/>
            <a:ext cx="8585200" cy="915988"/>
          </a:xfrm>
          <a:prstGeom prst="rect">
            <a:avLst/>
          </a:prstGeom>
          <a:noFill/>
          <a:ln w="9525">
            <a:noFill/>
            <a:miter lim="800000"/>
            <a:headEnd/>
            <a:tailEnd/>
          </a:ln>
          <a:effectLst/>
        </p:spPr>
        <p:txBody>
          <a:bodyPr wrap="none">
            <a:prstTxWarp prst="textNoShape">
              <a:avLst/>
            </a:prstTxWarp>
            <a:spAutoFit/>
          </a:bodyPr>
          <a:lstStyle/>
          <a:p>
            <a:r>
              <a:rPr lang="en-US" sz="1800"/>
              <a:t>Arbitrary hole concentration </a:t>
            </a:r>
            <a:r>
              <a:rPr lang="en-US" sz="1800" i="1"/>
              <a:t>p</a:t>
            </a:r>
            <a:r>
              <a:rPr lang="en-US" sz="1800"/>
              <a:t> (</a:t>
            </a:r>
            <a:r>
              <a:rPr lang="en-US" sz="1800" i="1"/>
              <a:t>x</a:t>
            </a:r>
            <a:r>
              <a:rPr lang="en-US" sz="1800"/>
              <a:t>, </a:t>
            </a:r>
            <a:r>
              <a:rPr lang="en-US" sz="1800" i="1"/>
              <a:t>t</a:t>
            </a:r>
            <a:r>
              <a:rPr lang="en-US" sz="1800"/>
              <a:t>) profile in a semiconductor.</a:t>
            </a:r>
          </a:p>
          <a:p>
            <a:r>
              <a:rPr lang="en-US" sz="1800"/>
              <a:t>There is a net diffusion (flux) of holes from higher to lower concentrations. There are more </a:t>
            </a:r>
          </a:p>
          <a:p>
            <a:r>
              <a:rPr lang="en-US" sz="1800"/>
              <a:t>holes crossing </a:t>
            </a:r>
            <a:r>
              <a:rPr lang="en-US" sz="1800" i="1"/>
              <a:t>x</a:t>
            </a:r>
            <a:r>
              <a:rPr lang="en-US" sz="1800" i="1" baseline="-25000"/>
              <a:t>0</a:t>
            </a:r>
            <a:r>
              <a:rPr lang="en-US" sz="1800"/>
              <a:t> coming from the left (</a:t>
            </a:r>
            <a:r>
              <a:rPr lang="en-US" sz="1800" i="1"/>
              <a:t>x</a:t>
            </a:r>
            <a:r>
              <a:rPr lang="en-US" sz="1800" i="1" baseline="-25000"/>
              <a:t>0</a:t>
            </a:r>
            <a:r>
              <a:rPr lang="en-US" sz="1800"/>
              <a:t>-</a:t>
            </a:r>
            <a:r>
              <a:rPr lang="en-US" sz="1800">
                <a:sym typeface="MT Extra" pitchFamily="-65" charset="0"/>
              </a:rPr>
              <a:t>) than coming from the right (</a:t>
            </a:r>
            <a:r>
              <a:rPr lang="en-US" sz="1800" i="1">
                <a:sym typeface="MT Extra" pitchFamily="-65" charset="0"/>
              </a:rPr>
              <a:t>x</a:t>
            </a:r>
            <a:r>
              <a:rPr lang="en-US" sz="1800" i="1" baseline="-25000">
                <a:sym typeface="MT Extra" pitchFamily="-65" charset="0"/>
              </a:rPr>
              <a:t>0</a:t>
            </a:r>
            <a:r>
              <a:rPr lang="en-US" sz="1800">
                <a:sym typeface="MT Extra" pitchFamily="-65" charset="0"/>
              </a:rPr>
              <a:t>+).</a:t>
            </a:r>
          </a:p>
        </p:txBody>
      </p:sp>
      <p:sp>
        <p:nvSpPr>
          <p:cNvPr id="6" name="Rectangle 2"/>
          <p:cNvSpPr txBox="1">
            <a:spLocks noChangeArrowheads="1"/>
          </p:cNvSpPr>
          <p:nvPr/>
        </p:nvSpPr>
        <p:spPr bwMode="auto">
          <a:xfrm>
            <a:off x="3334871" y="711200"/>
            <a:ext cx="5809129" cy="311591"/>
          </a:xfrm>
          <a:prstGeom prst="rect">
            <a:avLst/>
          </a:prstGeo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ED181E"/>
                </a:solidFill>
                <a:effectLst/>
                <a:uLnTx/>
                <a:uFillTx/>
                <a:latin typeface="Times New Roman" pitchFamily="-65" charset="0"/>
                <a:ea typeface="+mj-ea"/>
                <a:cs typeface="+mj-cs"/>
              </a:rPr>
              <a:t>Hole Diffusion Current Density</a:t>
            </a:r>
          </a:p>
        </p:txBody>
      </p:sp>
      <p:sp>
        <p:nvSpPr>
          <p:cNvPr id="7" name="Text Box 3"/>
          <p:cNvSpPr txBox="1">
            <a:spLocks noChangeArrowheads="1"/>
          </p:cNvSpPr>
          <p:nvPr/>
        </p:nvSpPr>
        <p:spPr bwMode="auto">
          <a:xfrm>
            <a:off x="4470400" y="2921000"/>
            <a:ext cx="4388355" cy="163121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000" i="1" dirty="0"/>
              <a:t>J</a:t>
            </a:r>
            <a:r>
              <a:rPr lang="en-US" sz="2000" i="1" baseline="-25000" dirty="0"/>
              <a:t>D, </a:t>
            </a:r>
            <a:r>
              <a:rPr lang="en-US" sz="2000" i="1" baseline="-25000" dirty="0" err="1"/>
              <a:t>h</a:t>
            </a:r>
            <a:r>
              <a:rPr lang="en-US" sz="2000" dirty="0"/>
              <a:t> = electric current density due to hole diffusion, </a:t>
            </a:r>
            <a:r>
              <a:rPr lang="en-US" sz="2000" i="1" dirty="0" err="1"/>
              <a:t>e</a:t>
            </a:r>
            <a:r>
              <a:rPr lang="en-US" sz="2000" dirty="0"/>
              <a:t> = electronic charge, </a:t>
            </a:r>
            <a:r>
              <a:rPr lang="en-US" sz="2000" dirty="0" err="1">
                <a:sym typeface="Symbol" pitchFamily="-65" charset="2"/>
              </a:rPr>
              <a:t></a:t>
            </a:r>
            <a:r>
              <a:rPr lang="en-US" sz="2000" i="1" baseline="-25000" dirty="0" err="1"/>
              <a:t>h</a:t>
            </a:r>
            <a:r>
              <a:rPr lang="en-US" sz="2000" dirty="0"/>
              <a:t> = hole flux, </a:t>
            </a:r>
            <a:r>
              <a:rPr lang="en-US" sz="2000" i="1" dirty="0"/>
              <a:t>D</a:t>
            </a:r>
            <a:r>
              <a:rPr lang="en-US" sz="2000" i="1" baseline="-25000" dirty="0"/>
              <a:t>h</a:t>
            </a:r>
            <a:r>
              <a:rPr lang="en-US" sz="2000" dirty="0"/>
              <a:t> = diffusion coefficient of holes, </a:t>
            </a:r>
            <a:r>
              <a:rPr lang="en-US" sz="2000" i="1" dirty="0" err="1"/>
              <a:t>dp/dx</a:t>
            </a:r>
            <a:r>
              <a:rPr lang="en-US" sz="2000" dirty="0"/>
              <a:t> = hole concentration gradient</a:t>
            </a:r>
          </a:p>
        </p:txBody>
      </p:sp>
      <p:graphicFrame>
        <p:nvGraphicFramePr>
          <p:cNvPr id="8" name="Object 4"/>
          <p:cNvGraphicFramePr>
            <a:graphicFrameLocks noChangeAspect="1"/>
          </p:cNvGraphicFramePr>
          <p:nvPr/>
        </p:nvGraphicFramePr>
        <p:xfrm>
          <a:off x="4827588" y="1638300"/>
          <a:ext cx="3298825" cy="901700"/>
        </p:xfrm>
        <a:graphic>
          <a:graphicData uri="http://schemas.openxmlformats.org/presentationml/2006/ole">
            <mc:AlternateContent xmlns:mc="http://schemas.openxmlformats.org/markup-compatibility/2006">
              <mc:Choice xmlns:v="urn:schemas-microsoft-com:vml" Requires="v">
                <p:oleObj spid="_x0000_s1588255" name="Equation" r:id="rId4" imgW="1295400" imgH="355600" progId="Equation.3">
                  <p:embed/>
                </p:oleObj>
              </mc:Choice>
              <mc:Fallback>
                <p:oleObj name="Equation" r:id="rId4" imgW="1295400" imgH="355600"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7588" y="1638300"/>
                        <a:ext cx="3298825"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5003609"/>
      </p:ext>
    </p:extLst>
  </p:cSld>
  <p:clrMapOvr>
    <a:masterClrMapping/>
  </p:clrMapOvr>
</p:sld>
</file>

<file path=ppt/theme/theme1.xml><?xml version="1.0" encoding="utf-8"?>
<a:theme xmlns:a="http://schemas.openxmlformats.org/drawingml/2006/main" name="1_1">
  <a:themeElements>
    <a:clrScheme name="1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
  <a:themeElements>
    <a:clrScheme nam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0.xml><?xml version="1.0" encoding="utf-8"?>
<a:theme xmlns:a="http://schemas.openxmlformats.org/drawingml/2006/main" name="100">
  <a:themeElements>
    <a:clrScheme name="10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101">
  <a:themeElements>
    <a:clrScheme name="10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102">
  <a:themeElements>
    <a:clrScheme name="1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3.xml><?xml version="1.0" encoding="utf-8"?>
<a:theme xmlns:a="http://schemas.openxmlformats.org/drawingml/2006/main" name="103">
  <a:themeElements>
    <a:clrScheme name="1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104">
  <a:themeElements>
    <a:clrScheme name="1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5.xml><?xml version="1.0" encoding="utf-8"?>
<a:theme xmlns:a="http://schemas.openxmlformats.org/drawingml/2006/main" name="105">
  <a:themeElements>
    <a:clrScheme name="10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6.xml><?xml version="1.0" encoding="utf-8"?>
<a:theme xmlns:a="http://schemas.openxmlformats.org/drawingml/2006/main" name="106">
  <a:themeElements>
    <a:clrScheme name="1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7.xml><?xml version="1.0" encoding="utf-8"?>
<a:theme xmlns:a="http://schemas.openxmlformats.org/drawingml/2006/main" name="107">
  <a:themeElements>
    <a:clrScheme name="1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108">
  <a:themeElements>
    <a:clrScheme name="1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9.xml><?xml version="1.0" encoding="utf-8"?>
<a:theme xmlns:a="http://schemas.openxmlformats.org/drawingml/2006/main" name="109">
  <a:themeElements>
    <a:clrScheme name="1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
  <a:themeElements>
    <a:clrScheme name="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0.xml><?xml version="1.0" encoding="utf-8"?>
<a:theme xmlns:a="http://schemas.openxmlformats.org/drawingml/2006/main" name="110">
  <a:themeElements>
    <a:clrScheme name="1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111">
  <a:themeElements>
    <a:clrScheme name="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2.xml><?xml version="1.0" encoding="utf-8"?>
<a:theme xmlns:a="http://schemas.openxmlformats.org/drawingml/2006/main" name="112">
  <a:themeElements>
    <a:clrScheme name="1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3.xml><?xml version="1.0" encoding="utf-8"?>
<a:theme xmlns:a="http://schemas.openxmlformats.org/drawingml/2006/main" name="113">
  <a:themeElements>
    <a:clrScheme name="11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4.xml><?xml version="1.0" encoding="utf-8"?>
<a:theme xmlns:a="http://schemas.openxmlformats.org/drawingml/2006/main" name="114">
  <a:themeElements>
    <a:clrScheme name="11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5.xml><?xml version="1.0" encoding="utf-8"?>
<a:theme xmlns:a="http://schemas.openxmlformats.org/drawingml/2006/main" name="115">
  <a:themeElements>
    <a:clrScheme name="1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6.xml><?xml version="1.0" encoding="utf-8"?>
<a:theme xmlns:a="http://schemas.openxmlformats.org/drawingml/2006/main" name="116">
  <a:themeElements>
    <a:clrScheme name="1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7.xml><?xml version="1.0" encoding="utf-8"?>
<a:theme xmlns:a="http://schemas.openxmlformats.org/drawingml/2006/main" name="117">
  <a:themeElements>
    <a:clrScheme name="11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8.xml><?xml version="1.0" encoding="utf-8"?>
<a:theme xmlns:a="http://schemas.openxmlformats.org/drawingml/2006/main" name="118">
  <a:themeElements>
    <a:clrScheme name="11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9.xml><?xml version="1.0" encoding="utf-8"?>
<a:theme xmlns:a="http://schemas.openxmlformats.org/drawingml/2006/main" name="119">
  <a:themeElements>
    <a:clrScheme name="11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1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2">
  <a:themeElements>
    <a:clrScheme name="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0.xml><?xml version="1.0" encoding="utf-8"?>
<a:theme xmlns:a="http://schemas.openxmlformats.org/drawingml/2006/main" name="120">
  <a:themeElements>
    <a:clrScheme name="12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2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1.xml><?xml version="1.0" encoding="utf-8"?>
<a:theme xmlns:a="http://schemas.openxmlformats.org/drawingml/2006/main" name="No Fig Number">
  <a:themeElements>
    <a:clrScheme name="No Fig Numb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 Fig Number">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No Fig Numb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 Fig Numb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 Fig Numb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 Fig Numb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 Fig Numb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 Fig Numb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 Fig Numb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 Fig Numb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 Fig Numb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 Fig Numb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 Fig Numb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 Fig Numb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3">
  <a:themeElements>
    <a:clrScheme name="1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
  <a:themeElements>
    <a:clrScheme name="1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5">
  <a:themeElements>
    <a:clrScheme name="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6">
  <a:themeElements>
    <a:clrScheme name="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7">
  <a:themeElements>
    <a:clrScheme name="1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8">
  <a:themeElements>
    <a:clrScheme name="1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9">
  <a:themeElements>
    <a:clrScheme name="1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1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
  <a:themeElements>
    <a:clrScheme nam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20">
  <a:themeElements>
    <a:clrScheme name="2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1">
  <a:themeElements>
    <a:clrScheme name="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2">
  <a:themeElements>
    <a:clrScheme name="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3">
  <a:themeElements>
    <a:clrScheme name="2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4">
  <a:themeElements>
    <a:clrScheme name="2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5">
  <a:themeElements>
    <a:clrScheme name="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6">
  <a:themeElements>
    <a:clrScheme name="2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7">
  <a:themeElements>
    <a:clrScheme name="2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8">
  <a:themeElements>
    <a:clrScheme name="2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9">
  <a:themeElements>
    <a:clrScheme name="2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2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
  <a:themeElements>
    <a:clrScheme name="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0">
  <a:themeElements>
    <a:clrScheme name="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1">
  <a:themeElements>
    <a:clrScheme name="3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2">
  <a:themeElements>
    <a:clrScheme name="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3">
  <a:themeElements>
    <a:clrScheme name="3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4">
  <a:themeElements>
    <a:clrScheme name="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5">
  <a:themeElements>
    <a:clrScheme name="3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6">
  <a:themeElements>
    <a:clrScheme name="3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7">
  <a:themeElements>
    <a:clrScheme name="3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8">
  <a:themeElements>
    <a:clrScheme name="3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9">
  <a:themeElements>
    <a:clrScheme name="3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
  <a:themeElements>
    <a:clrScheme name="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40">
  <a:themeElements>
    <a:clrScheme name="4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41">
  <a:themeElements>
    <a:clrScheme name="4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2">
  <a:themeElements>
    <a:clrScheme name="4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3">
  <a:themeElements>
    <a:clrScheme name="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4">
  <a:themeElements>
    <a:clrScheme name="4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5">
  <a:themeElements>
    <a:clrScheme name="4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6">
  <a:themeElements>
    <a:clrScheme name="4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7">
  <a:themeElements>
    <a:clrScheme name="4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8">
  <a:themeElements>
    <a:clrScheme name="4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9">
  <a:themeElements>
    <a:clrScheme name="4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4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
  <a:themeElements>
    <a:clrScheme name="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50">
  <a:themeElements>
    <a:clrScheme name="5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51">
  <a:themeElements>
    <a:clrScheme name="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2">
  <a:themeElements>
    <a:clrScheme name="5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3">
  <a:themeElements>
    <a:clrScheme name="5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4">
  <a:themeElements>
    <a:clrScheme name="5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5">
  <a:themeElements>
    <a:clrScheme name="5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6">
  <a:themeElements>
    <a:clrScheme name="5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7">
  <a:themeElements>
    <a:clrScheme name="5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8">
  <a:themeElements>
    <a:clrScheme name="5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9">
  <a:themeElements>
    <a:clrScheme name="5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5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
  <a:themeElements>
    <a:clrScheme name="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60">
  <a:themeElements>
    <a:clrScheme name="6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61">
  <a:themeElements>
    <a:clrScheme name="6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2">
  <a:themeElements>
    <a:clrScheme name="6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63">
  <a:themeElements>
    <a:clrScheme name="6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64">
  <a:themeElements>
    <a:clrScheme name="6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65">
  <a:themeElements>
    <a:clrScheme name="6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6">
  <a:themeElements>
    <a:clrScheme name="6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67">
  <a:themeElements>
    <a:clrScheme name="6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68">
  <a:themeElements>
    <a:clrScheme name="6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69">
  <a:themeElements>
    <a:clrScheme name="6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6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
  <a:themeElements>
    <a:clrScheme name="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70">
  <a:themeElements>
    <a:clrScheme name="7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71">
  <a:themeElements>
    <a:clrScheme name="7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72">
  <a:themeElements>
    <a:clrScheme name="7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73">
  <a:themeElements>
    <a:clrScheme name="7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74">
  <a:themeElements>
    <a:clrScheme name="7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75">
  <a:themeElements>
    <a:clrScheme name="7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76">
  <a:themeElements>
    <a:clrScheme name="7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77">
  <a:themeElements>
    <a:clrScheme name="7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78">
  <a:themeElements>
    <a:clrScheme name="7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79">
  <a:themeElements>
    <a:clrScheme name="7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7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
  <a:themeElements>
    <a:clrScheme name="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80">
  <a:themeElements>
    <a:clrScheme name="8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81">
  <a:themeElements>
    <a:clrScheme name="8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82">
  <a:themeElements>
    <a:clrScheme name="8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83">
  <a:themeElements>
    <a:clrScheme name="8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84">
  <a:themeElements>
    <a:clrScheme name="8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85">
  <a:themeElements>
    <a:clrScheme name="8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86">
  <a:themeElements>
    <a:clrScheme name="8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87">
  <a:themeElements>
    <a:clrScheme name="8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88">
  <a:themeElements>
    <a:clrScheme name="8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89">
  <a:themeElements>
    <a:clrScheme name="8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8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
  <a:themeElements>
    <a:clrScheme name="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90">
  <a:themeElements>
    <a:clrScheme name="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91">
  <a:themeElements>
    <a:clrScheme name="9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92">
  <a:themeElements>
    <a:clrScheme name="9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93">
  <a:themeElements>
    <a:clrScheme name="9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94">
  <a:themeElements>
    <a:clrScheme name="9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4">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95">
  <a:themeElements>
    <a:clrScheme name="9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5">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96">
  <a:themeElements>
    <a:clrScheme name="9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6">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7.xml><?xml version="1.0" encoding="utf-8"?>
<a:theme xmlns:a="http://schemas.openxmlformats.org/drawingml/2006/main" name="97">
  <a:themeElements>
    <a:clrScheme name="9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7">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8.xml><?xml version="1.0" encoding="utf-8"?>
<a:theme xmlns:a="http://schemas.openxmlformats.org/drawingml/2006/main" name="98">
  <a:themeElements>
    <a:clrScheme name="9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8">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9.xml><?xml version="1.0" encoding="utf-8"?>
<a:theme xmlns:a="http://schemas.openxmlformats.org/drawingml/2006/main" name="99">
  <a:themeElements>
    <a:clrScheme name="9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9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6432</TotalTime>
  <Words>4297</Words>
  <Application>Microsoft Office PowerPoint</Application>
  <PresentationFormat>On-screen Show (4:3)</PresentationFormat>
  <Paragraphs>510</Paragraphs>
  <Slides>55</Slides>
  <Notes>3</Notes>
  <HiddenSlides>0</HiddenSlides>
  <MMClips>0</MMClips>
  <ScaleCrop>false</ScaleCrop>
  <HeadingPairs>
    <vt:vector size="10" baseType="variant">
      <vt:variant>
        <vt:lpstr>Fonts Used</vt:lpstr>
      </vt:variant>
      <vt:variant>
        <vt:i4>11</vt:i4>
      </vt:variant>
      <vt:variant>
        <vt:lpstr>Theme</vt:lpstr>
      </vt:variant>
      <vt:variant>
        <vt:i4>121</vt:i4>
      </vt:variant>
      <vt:variant>
        <vt:lpstr>Links</vt:lpstr>
      </vt:variant>
      <vt:variant>
        <vt:i4>6</vt:i4>
      </vt:variant>
      <vt:variant>
        <vt:lpstr>Embedded OLE Servers</vt:lpstr>
      </vt:variant>
      <vt:variant>
        <vt:i4>1</vt:i4>
      </vt:variant>
      <vt:variant>
        <vt:lpstr>Slide Titles</vt:lpstr>
      </vt:variant>
      <vt:variant>
        <vt:i4>55</vt:i4>
      </vt:variant>
    </vt:vector>
  </HeadingPairs>
  <TitlesOfParts>
    <vt:vector size="194" baseType="lpstr">
      <vt:lpstr>ＭＳ Ｐゴシック</vt:lpstr>
      <vt:lpstr>Arial</vt:lpstr>
      <vt:lpstr>Arial Unicode MS</vt:lpstr>
      <vt:lpstr>Body</vt:lpstr>
      <vt:lpstr>Calibri</vt:lpstr>
      <vt:lpstr>Monotype Corsiva</vt:lpstr>
      <vt:lpstr>MT Extra</vt:lpstr>
      <vt:lpstr>Symbol</vt:lpstr>
      <vt:lpstr>Times</vt:lpstr>
      <vt:lpstr>Times New Roman</vt:lpstr>
      <vt:lpstr>Zapf Chancery</vt:lpstr>
      <vt:lpstr>1_1</vt:lpstr>
      <vt:lpstr>2</vt:lpstr>
      <vt:lpstr>3</vt:lpstr>
      <vt:lpstr>4</vt:lpstr>
      <vt:lpstr>5</vt:lpstr>
      <vt:lpstr>6</vt:lpstr>
      <vt:lpstr>7</vt:lpstr>
      <vt:lpstr>8</vt:lpstr>
      <vt:lpstr>9</vt:lpstr>
      <vt:lpstr>10</vt:lpstr>
      <vt:lpstr>11</vt:lpstr>
      <vt:lpstr>12</vt:lpstr>
      <vt:lpstr>13</vt:lpstr>
      <vt:lpstr>14</vt:lpstr>
      <vt:lpstr>15</vt:lpstr>
      <vt:lpstr>16</vt:lpstr>
      <vt:lpstr>17</vt:lpstr>
      <vt:lpstr>18</vt:lpstr>
      <vt:lpstr>19</vt:lpstr>
      <vt:lpstr>20</vt:lpstr>
      <vt:lpstr>21</vt:lpstr>
      <vt:lpstr>22</vt:lpstr>
      <vt:lpstr>23</vt:lpstr>
      <vt:lpstr>24</vt:lpstr>
      <vt:lpstr>25</vt:lpstr>
      <vt:lpstr>26</vt:lpstr>
      <vt:lpstr>27</vt:lpstr>
      <vt:lpstr>28</vt:lpstr>
      <vt:lpstr>29</vt:lpstr>
      <vt:lpstr>30</vt:lpstr>
      <vt:lpstr>31</vt:lpstr>
      <vt:lpstr>32</vt:lpstr>
      <vt:lpstr>33</vt:lpstr>
      <vt:lpstr>34</vt:lpstr>
      <vt:lpstr>35</vt:lpstr>
      <vt:lpstr>36</vt:lpstr>
      <vt:lpstr>37</vt:lpstr>
      <vt:lpstr>38</vt:lpstr>
      <vt:lpstr>39</vt:lpstr>
      <vt:lpstr>40</vt:lpstr>
      <vt:lpstr>41</vt:lpstr>
      <vt:lpstr>42</vt:lpstr>
      <vt:lpstr>43</vt:lpstr>
      <vt:lpstr>44</vt:lpstr>
      <vt:lpstr>45</vt:lpstr>
      <vt:lpstr>46</vt:lpstr>
      <vt:lpstr>47</vt:lpstr>
      <vt:lpstr>48</vt:lpstr>
      <vt:lpstr>49</vt:lpstr>
      <vt:lpstr>50</vt:lpstr>
      <vt:lpstr>51</vt:lpstr>
      <vt:lpstr>52</vt:lpstr>
      <vt:lpstr>53</vt:lpstr>
      <vt:lpstr>54</vt:lpstr>
      <vt:lpstr>55</vt:lpstr>
      <vt:lpstr>56</vt:lpstr>
      <vt:lpstr>57</vt:lpstr>
      <vt:lpstr>58</vt:lpstr>
      <vt:lpstr>59</vt:lpstr>
      <vt:lpstr>60</vt:lpstr>
      <vt:lpstr>61</vt:lpstr>
      <vt:lpstr>62</vt:lpstr>
      <vt:lpstr>63</vt:lpstr>
      <vt:lpstr>64</vt:lpstr>
      <vt:lpstr>65</vt:lpstr>
      <vt:lpstr>66</vt:lpstr>
      <vt:lpstr>67</vt:lpstr>
      <vt:lpstr>68</vt:lpstr>
      <vt:lpstr>69</vt:lpstr>
      <vt:lpstr>70</vt:lpstr>
      <vt:lpstr>71</vt:lpstr>
      <vt:lpstr>72</vt:lpstr>
      <vt:lpstr>73</vt:lpstr>
      <vt:lpstr>74</vt:lpstr>
      <vt:lpstr>75</vt:lpstr>
      <vt:lpstr>76</vt:lpstr>
      <vt:lpstr>77</vt:lpstr>
      <vt:lpstr>78</vt:lpstr>
      <vt:lpstr>79</vt:lpstr>
      <vt:lpstr>80</vt:lpstr>
      <vt:lpstr>81</vt:lpstr>
      <vt:lpstr>82</vt:lpstr>
      <vt:lpstr>83</vt:lpstr>
      <vt:lpstr>84</vt:lpstr>
      <vt:lpstr>85</vt:lpstr>
      <vt:lpstr>86</vt:lpstr>
      <vt:lpstr>87</vt:lpstr>
      <vt:lpstr>88</vt:lpstr>
      <vt:lpstr>89</vt:lpstr>
      <vt:lpstr>90</vt:lpstr>
      <vt:lpstr>91</vt:lpstr>
      <vt:lpstr>92</vt:lpstr>
      <vt:lpstr>93</vt:lpstr>
      <vt:lpstr>94</vt:lpstr>
      <vt:lpstr>95</vt:lpstr>
      <vt:lpstr>96</vt:lpstr>
      <vt:lpstr>97</vt:lpstr>
      <vt:lpstr>98</vt:lpstr>
      <vt:lpstr>99</vt:lpstr>
      <vt:lpstr>100</vt:lpstr>
      <vt:lpstr>101</vt:lpstr>
      <vt:lpstr>102</vt:lpstr>
      <vt:lpstr>103</vt:lpstr>
      <vt:lpstr>104</vt:lpstr>
      <vt:lpstr>105</vt:lpstr>
      <vt:lpstr>106</vt:lpstr>
      <vt:lpstr>107</vt:lpstr>
      <vt:lpstr>108</vt:lpstr>
      <vt:lpstr>109</vt:lpstr>
      <vt:lpstr>110</vt:lpstr>
      <vt:lpstr>111</vt:lpstr>
      <vt:lpstr>112</vt:lpstr>
      <vt:lpstr>113</vt:lpstr>
      <vt:lpstr>114</vt:lpstr>
      <vt:lpstr>115</vt:lpstr>
      <vt:lpstr>116</vt:lpstr>
      <vt:lpstr>117</vt:lpstr>
      <vt:lpstr>118</vt:lpstr>
      <vt:lpstr>119</vt:lpstr>
      <vt:lpstr>120</vt:lpstr>
      <vt:lpstr>No Fig Number</vt:lpstr>
      <vt:lpstr>WANG159:Documents:Projects:Drift_Diffusion_intro.docx!OLE_LINK10</vt:lpstr>
      <vt:lpstr>WANG159:Documents:Projects:Drift_Diffusion_intro.docx!OLE_LINK11</vt:lpstr>
      <vt:lpstr>WANG159:Documents:Projects:Drift_Diffusion_intro.docx!OLE_LINK12</vt:lpstr>
      <vt:lpstr>WANG159:Documents:Projects:Drift_Diffusion_intro.docx!OLE_LINK13</vt:lpstr>
      <vt:lpstr>WANG159:Documents:Projects:Drift_Diffusion_intro.docx!OLE_LINK14</vt:lpstr>
      <vt:lpstr>WANG159:Documents:Projects:Drift_Diffusion_intro.docx!OLE_LINK15</vt:lpstr>
      <vt:lpstr>Equation</vt:lpstr>
      <vt:lpstr>Transport, Continuity Equations and Simulation </vt:lpstr>
      <vt:lpstr>Outline</vt:lpstr>
      <vt:lpstr>Definition of Particle Flux</vt:lpstr>
      <vt:lpstr>PowerPoint Presentation</vt:lpstr>
      <vt:lpstr>Definition of Drift Velocity</vt:lpstr>
      <vt:lpstr>PowerPoint Presentation</vt:lpstr>
      <vt:lpstr>Conductivity</vt:lpstr>
      <vt:lpstr>PowerPoint Presentation</vt:lpstr>
      <vt:lpstr>PowerPoint Presentation</vt:lpstr>
      <vt:lpstr>Derivation of Continuity Equation -- accounting equation (conservation of mass </vt:lpstr>
      <vt:lpstr>PowerPoint Presentation</vt:lpstr>
      <vt:lpstr>Derivation of  Minority Carrier Diffusion Equations</vt:lpstr>
      <vt:lpstr>PowerPoint Presentation</vt:lpstr>
      <vt:lpstr>Carrier Concentration Notation</vt:lpstr>
      <vt:lpstr>Quasi-Fermi Levels</vt:lpstr>
      <vt:lpstr>Steady-State Continuity Equation for Holes</vt:lpstr>
      <vt:lpstr>Simplifications (Special Cases)</vt:lpstr>
      <vt:lpstr>PowerPoint Presentation</vt:lpstr>
      <vt:lpstr>PowerPoint Presentation</vt:lpstr>
      <vt:lpstr>PowerPoint Presentation</vt:lpstr>
      <vt:lpstr>PowerPoint Presentation</vt:lpstr>
      <vt:lpstr>PowerPoint Presentation</vt:lpstr>
      <vt:lpstr>Electron Drift Current: Use the Open Circuit Condition</vt:lpstr>
      <vt:lpstr>Numerical Modeling of drift-diffusion</vt:lpstr>
      <vt:lpstr>PowerPoint Presentation</vt:lpstr>
      <vt:lpstr>PowerPoint Presentation</vt:lpstr>
      <vt:lpstr>PowerPoint Presentation</vt:lpstr>
      <vt:lpstr>Code: Initial Setup</vt:lpstr>
      <vt:lpstr>Code: Sim. Paras</vt:lpstr>
      <vt:lpstr>Code: Poisson Eq</vt:lpstr>
      <vt:lpstr>Code: Main flow</vt:lpstr>
      <vt:lpstr>Code: Main Loop</vt:lpstr>
      <vt:lpstr>Code: Jn divergence</vt:lpstr>
      <vt:lpstr>Single Carrier Gaussian packet</vt:lpstr>
      <vt:lpstr>Single Carrier Gaussian packet</vt:lpstr>
      <vt:lpstr>Two Carriers Gaussian packet</vt:lpstr>
      <vt:lpstr>Two Carriers Gaussian packet</vt:lpstr>
      <vt:lpstr>Exponential doping two carriers</vt:lpstr>
      <vt:lpstr>Bookmark</vt:lpstr>
      <vt:lpstr>PowerPoint Presentation</vt:lpstr>
      <vt:lpstr>PowerPoint Presentation</vt:lpstr>
      <vt:lpstr>PowerPoint Presentation</vt:lpstr>
      <vt:lpstr>PowerPoint Presentation</vt:lpstr>
      <vt:lpstr>PowerPoint Presentation</vt:lpstr>
      <vt:lpstr>PowerPoint Presentation</vt:lpstr>
      <vt:lpstr>Forward Bias: Diffusion Current</vt:lpstr>
      <vt:lpstr>PowerPoint Presentation</vt:lpstr>
      <vt:lpstr>PowerPoint Presentation</vt:lpstr>
      <vt:lpstr>PowerPoint Presentation</vt:lpstr>
      <vt:lpstr>PowerPoint Presentation</vt:lpstr>
      <vt:lpstr>PowerPoint Presentation</vt:lpstr>
      <vt:lpstr>PN Junction (actually NP)</vt:lpstr>
      <vt:lpstr>PN Junction Force to Equilibrium</vt:lpstr>
      <vt:lpstr>PN Junction Under Bias</vt:lpstr>
      <vt:lpstr>Summary</vt:lpstr>
    </vt:vector>
  </TitlesOfParts>
  <Company>Dream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Me</dc:creator>
  <cp:lastModifiedBy>sonya Leonard</cp:lastModifiedBy>
  <cp:revision>332</cp:revision>
  <dcterms:created xsi:type="dcterms:W3CDTF">2016-03-01T19:07:14Z</dcterms:created>
  <dcterms:modified xsi:type="dcterms:W3CDTF">2018-03-24T13:36:56Z</dcterms:modified>
</cp:coreProperties>
</file>